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323" r:id="rId2"/>
    <p:sldId id="306" r:id="rId3"/>
    <p:sldId id="324" r:id="rId4"/>
    <p:sldId id="325" r:id="rId5"/>
    <p:sldId id="326" r:id="rId6"/>
    <p:sldId id="327" r:id="rId7"/>
    <p:sldId id="328" r:id="rId8"/>
    <p:sldId id="330" r:id="rId9"/>
    <p:sldId id="331" r:id="rId10"/>
    <p:sldId id="332" r:id="rId11"/>
    <p:sldId id="333" r:id="rId12"/>
    <p:sldId id="33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3238" autoAdjust="0"/>
  </p:normalViewPr>
  <p:slideViewPr>
    <p:cSldViewPr snapToGrid="0">
      <p:cViewPr>
        <p:scale>
          <a:sx n="71" d="100"/>
          <a:sy n="71" d="100"/>
        </p:scale>
        <p:origin x="-618"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B8917F-A654-486A-8933-6DDEE585CD1E}" type="doc">
      <dgm:prSet loTypeId="urn:microsoft.com/office/officeart/2005/8/layout/list1" loCatId="list" qsTypeId="urn:microsoft.com/office/officeart/2005/8/quickstyle/simple1" qsCatId="simple" csTypeId="urn:microsoft.com/office/officeart/2005/8/colors/colorful1" csCatId="colorful" phldr="1"/>
      <dgm:spPr/>
      <dgm:t>
        <a:bodyPr/>
        <a:lstStyle/>
        <a:p>
          <a:pPr rtl="1"/>
          <a:endParaRPr lang="ar-SA"/>
        </a:p>
      </dgm:t>
    </dgm:pt>
    <dgm:pt modelId="{E32679E7-6F28-4776-89F9-19B178A74EFA}">
      <dgm:prSet phldrT="[Text]" custT="1"/>
      <dgm:spPr/>
      <dgm:t>
        <a:bodyPr/>
        <a:lstStyle/>
        <a:p>
          <a:pPr algn="just" rtl="1">
            <a:lnSpc>
              <a:spcPct val="100000"/>
            </a:lnSpc>
            <a:buSzPts val="1400"/>
            <a:buFont typeface="+mj-cs"/>
            <a:buAutoNum type="arabic1Minus"/>
          </a:pPr>
          <a:r>
            <a:rPr lang="ar-SA" sz="2200" b="1" dirty="0">
              <a:solidFill>
                <a:schemeClr val="tx1"/>
              </a:solidFill>
            </a:rPr>
            <a:t>تحقيق المشكلات: وهو يتناول الجوانب والظواهر المهمة للمشكلات المعاصرة خاصة تلك التى تتضمن جوانب خافية عن عيون الجماهير فتتم دراسة أبعاد المشكلة بأسلوب موضوعى وجمع كافة المعلومات والآراء والاتجاهات من المؤيدين والمعارضين عل السواء ويتم الاستعانة بالأخصائيين والفنيين الذين لهم دراية كافية بالموضوع فتجرى معهم الأحاديث والحوارات التى يستطلع فيها آراءهم وتتم المقارنة بينها لاستخلاص أرجحها وأقربها إلى العقل</a:t>
          </a:r>
          <a:r>
            <a:rPr lang="ar-SA" sz="2200" b="1" dirty="0" smtClean="0">
              <a:solidFill>
                <a:schemeClr val="tx1"/>
              </a:solidFill>
            </a:rPr>
            <a:t>.</a:t>
          </a:r>
          <a:endParaRPr lang="ar-SA" sz="2200" b="1" dirty="0">
            <a:solidFill>
              <a:schemeClr val="tx1"/>
            </a:solidFill>
          </a:endParaRPr>
        </a:p>
      </dgm:t>
    </dgm:pt>
    <dgm:pt modelId="{B100A349-8F68-45A5-A90F-D345C2C6FD04}" type="parTrans" cxnId="{424A98F2-A99E-4D54-AF79-F4A8D1829DA8}">
      <dgm:prSet/>
      <dgm:spPr/>
      <dgm:t>
        <a:bodyPr/>
        <a:lstStyle/>
        <a:p>
          <a:pPr rtl="1"/>
          <a:endParaRPr lang="ar-SA"/>
        </a:p>
      </dgm:t>
    </dgm:pt>
    <dgm:pt modelId="{D1C283B1-DE4F-448E-BD35-E6522C14A2C8}" type="sibTrans" cxnId="{424A98F2-A99E-4D54-AF79-F4A8D1829DA8}">
      <dgm:prSet/>
      <dgm:spPr/>
      <dgm:t>
        <a:bodyPr/>
        <a:lstStyle/>
        <a:p>
          <a:pPr rtl="1"/>
          <a:endParaRPr lang="ar-SA"/>
        </a:p>
      </dgm:t>
    </dgm:pt>
    <dgm:pt modelId="{1583FD7A-79D4-4272-8454-850586C3417B}">
      <dgm:prSet phldrT="[Text]" custT="1"/>
      <dgm:spPr/>
      <dgm:t>
        <a:bodyPr/>
        <a:lstStyle/>
        <a:p>
          <a:pPr algn="just" rtl="1">
            <a:lnSpc>
              <a:spcPct val="100000"/>
            </a:lnSpc>
            <a:buSzPts val="1400"/>
            <a:buFont typeface="+mj-cs"/>
            <a:buAutoNum type="arabic1Minus"/>
          </a:pPr>
          <a:r>
            <a:rPr lang="ar-SA" sz="2200" b="1" dirty="0">
              <a:solidFill>
                <a:schemeClr val="tx1"/>
              </a:solidFill>
            </a:rPr>
            <a:t>تحقيق الإنجازات: ويهدف هذا النوع من التحقيقات إلى تسليط الأضواء على الإنجازات فى المشروعات الخدمية والإنتاجية سواء على المستوى الحكومى أم الشعبى وتقديمها للمجتمع وتعريف الجماهير بالقائمين عليها وتقديمهم بوصفهم نماذج صالحة وقدوة يحتذى بها.</a:t>
          </a:r>
        </a:p>
      </dgm:t>
    </dgm:pt>
    <dgm:pt modelId="{39243BD0-E9CD-42A2-A98D-AEE580CD1A35}" type="parTrans" cxnId="{1F1AFD46-99C5-4BEE-B6B7-B94CB8D002AE}">
      <dgm:prSet/>
      <dgm:spPr/>
      <dgm:t>
        <a:bodyPr/>
        <a:lstStyle/>
        <a:p>
          <a:pPr rtl="1"/>
          <a:endParaRPr lang="ar-SA"/>
        </a:p>
      </dgm:t>
    </dgm:pt>
    <dgm:pt modelId="{1AB141D6-1353-40C9-BB30-915827C7F1FF}" type="sibTrans" cxnId="{1F1AFD46-99C5-4BEE-B6B7-B94CB8D002AE}">
      <dgm:prSet/>
      <dgm:spPr/>
      <dgm:t>
        <a:bodyPr/>
        <a:lstStyle/>
        <a:p>
          <a:pPr rtl="1"/>
          <a:endParaRPr lang="ar-SA"/>
        </a:p>
      </dgm:t>
    </dgm:pt>
    <dgm:pt modelId="{02E42222-4248-4A21-9712-101DAD69E900}" type="pres">
      <dgm:prSet presAssocID="{F7B8917F-A654-486A-8933-6DDEE585CD1E}" presName="linear" presStyleCnt="0">
        <dgm:presLayoutVars>
          <dgm:dir/>
          <dgm:animLvl val="lvl"/>
          <dgm:resizeHandles val="exact"/>
        </dgm:presLayoutVars>
      </dgm:prSet>
      <dgm:spPr/>
      <dgm:t>
        <a:bodyPr/>
        <a:lstStyle/>
        <a:p>
          <a:endParaRPr lang="en-GB"/>
        </a:p>
      </dgm:t>
    </dgm:pt>
    <dgm:pt modelId="{D38CA956-E94A-4BC3-ABEE-559438D0E344}" type="pres">
      <dgm:prSet presAssocID="{E32679E7-6F28-4776-89F9-19B178A74EFA}" presName="parentLin" presStyleCnt="0"/>
      <dgm:spPr/>
    </dgm:pt>
    <dgm:pt modelId="{8646152C-C28D-4772-9E3D-9239A241E798}" type="pres">
      <dgm:prSet presAssocID="{E32679E7-6F28-4776-89F9-19B178A74EFA}" presName="parentLeftMargin" presStyleLbl="node1" presStyleIdx="0" presStyleCnt="2"/>
      <dgm:spPr/>
      <dgm:t>
        <a:bodyPr/>
        <a:lstStyle/>
        <a:p>
          <a:endParaRPr lang="en-GB"/>
        </a:p>
      </dgm:t>
    </dgm:pt>
    <dgm:pt modelId="{54CC2406-102C-4234-9E7D-0C78A1EE37BE}" type="pres">
      <dgm:prSet presAssocID="{E32679E7-6F28-4776-89F9-19B178A74EFA}" presName="parentText" presStyleLbl="node1" presStyleIdx="0" presStyleCnt="2" custScaleX="124305" custScaleY="576547" custLinFactNeighborY="-13309">
        <dgm:presLayoutVars>
          <dgm:chMax val="0"/>
          <dgm:bulletEnabled val="1"/>
        </dgm:presLayoutVars>
      </dgm:prSet>
      <dgm:spPr/>
      <dgm:t>
        <a:bodyPr/>
        <a:lstStyle/>
        <a:p>
          <a:endParaRPr lang="en-GB"/>
        </a:p>
      </dgm:t>
    </dgm:pt>
    <dgm:pt modelId="{11D81024-0E31-47BA-AA14-591A4AE52734}" type="pres">
      <dgm:prSet presAssocID="{E32679E7-6F28-4776-89F9-19B178A74EFA}" presName="negativeSpace" presStyleCnt="0"/>
      <dgm:spPr/>
    </dgm:pt>
    <dgm:pt modelId="{B123DA32-4D28-445E-AE86-45BFB5BCC97A}" type="pres">
      <dgm:prSet presAssocID="{E32679E7-6F28-4776-89F9-19B178A74EFA}" presName="childText" presStyleLbl="conFgAcc1" presStyleIdx="0" presStyleCnt="2">
        <dgm:presLayoutVars>
          <dgm:bulletEnabled val="1"/>
        </dgm:presLayoutVars>
      </dgm:prSet>
      <dgm:spPr/>
    </dgm:pt>
    <dgm:pt modelId="{97E0F92D-6A2E-4361-B3D0-AF1A2C751960}" type="pres">
      <dgm:prSet presAssocID="{D1C283B1-DE4F-448E-BD35-E6522C14A2C8}" presName="spaceBetweenRectangles" presStyleCnt="0"/>
      <dgm:spPr/>
    </dgm:pt>
    <dgm:pt modelId="{0976A350-D7DD-4100-8ADF-9E566E46CBB0}" type="pres">
      <dgm:prSet presAssocID="{1583FD7A-79D4-4272-8454-850586C3417B}" presName="parentLin" presStyleCnt="0"/>
      <dgm:spPr/>
    </dgm:pt>
    <dgm:pt modelId="{49E95BC5-0DF5-4090-8A32-A14F6996BB93}" type="pres">
      <dgm:prSet presAssocID="{1583FD7A-79D4-4272-8454-850586C3417B}" presName="parentLeftMargin" presStyleLbl="node1" presStyleIdx="0" presStyleCnt="2"/>
      <dgm:spPr/>
      <dgm:t>
        <a:bodyPr/>
        <a:lstStyle/>
        <a:p>
          <a:endParaRPr lang="en-GB"/>
        </a:p>
      </dgm:t>
    </dgm:pt>
    <dgm:pt modelId="{BF25139B-D879-4C8F-875B-8E7704A5C902}" type="pres">
      <dgm:prSet presAssocID="{1583FD7A-79D4-4272-8454-850586C3417B}" presName="parentText" presStyleLbl="node1" presStyleIdx="1" presStyleCnt="2" custScaleX="126179" custScaleY="431614">
        <dgm:presLayoutVars>
          <dgm:chMax val="0"/>
          <dgm:bulletEnabled val="1"/>
        </dgm:presLayoutVars>
      </dgm:prSet>
      <dgm:spPr/>
      <dgm:t>
        <a:bodyPr/>
        <a:lstStyle/>
        <a:p>
          <a:endParaRPr lang="en-GB"/>
        </a:p>
      </dgm:t>
    </dgm:pt>
    <dgm:pt modelId="{BA3C0218-E580-42E9-ABF2-872100AA7A21}" type="pres">
      <dgm:prSet presAssocID="{1583FD7A-79D4-4272-8454-850586C3417B}" presName="negativeSpace" presStyleCnt="0"/>
      <dgm:spPr/>
    </dgm:pt>
    <dgm:pt modelId="{A7BAF9C9-9D4D-424C-A2D6-35DB6F2F6C24}" type="pres">
      <dgm:prSet presAssocID="{1583FD7A-79D4-4272-8454-850586C3417B}" presName="childText" presStyleLbl="conFgAcc1" presStyleIdx="1" presStyleCnt="2">
        <dgm:presLayoutVars>
          <dgm:bulletEnabled val="1"/>
        </dgm:presLayoutVars>
      </dgm:prSet>
      <dgm:spPr/>
      <dgm:t>
        <a:bodyPr/>
        <a:lstStyle/>
        <a:p>
          <a:endParaRPr lang="en-GB"/>
        </a:p>
      </dgm:t>
    </dgm:pt>
  </dgm:ptLst>
  <dgm:cxnLst>
    <dgm:cxn modelId="{D27A725B-4AD5-477D-9784-45D847FA719C}" type="presOf" srcId="{E32679E7-6F28-4776-89F9-19B178A74EFA}" destId="{8646152C-C28D-4772-9E3D-9239A241E798}" srcOrd="0" destOrd="0" presId="urn:microsoft.com/office/officeart/2005/8/layout/list1"/>
    <dgm:cxn modelId="{424A98F2-A99E-4D54-AF79-F4A8D1829DA8}" srcId="{F7B8917F-A654-486A-8933-6DDEE585CD1E}" destId="{E32679E7-6F28-4776-89F9-19B178A74EFA}" srcOrd="0" destOrd="0" parTransId="{B100A349-8F68-45A5-A90F-D345C2C6FD04}" sibTransId="{D1C283B1-DE4F-448E-BD35-E6522C14A2C8}"/>
    <dgm:cxn modelId="{7076FF7D-43F4-4022-9AFA-9D0DF79725CF}" type="presOf" srcId="{1583FD7A-79D4-4272-8454-850586C3417B}" destId="{BF25139B-D879-4C8F-875B-8E7704A5C902}" srcOrd="1" destOrd="0" presId="urn:microsoft.com/office/officeart/2005/8/layout/list1"/>
    <dgm:cxn modelId="{052D4304-7FF2-4BA3-B335-51467E3E31A5}" type="presOf" srcId="{1583FD7A-79D4-4272-8454-850586C3417B}" destId="{49E95BC5-0DF5-4090-8A32-A14F6996BB93}" srcOrd="0" destOrd="0" presId="urn:microsoft.com/office/officeart/2005/8/layout/list1"/>
    <dgm:cxn modelId="{4BABDFCE-65A0-4723-AECC-C9108AF5277C}" type="presOf" srcId="{E32679E7-6F28-4776-89F9-19B178A74EFA}" destId="{54CC2406-102C-4234-9E7D-0C78A1EE37BE}" srcOrd="1" destOrd="0" presId="urn:microsoft.com/office/officeart/2005/8/layout/list1"/>
    <dgm:cxn modelId="{1F1AFD46-99C5-4BEE-B6B7-B94CB8D002AE}" srcId="{F7B8917F-A654-486A-8933-6DDEE585CD1E}" destId="{1583FD7A-79D4-4272-8454-850586C3417B}" srcOrd="1" destOrd="0" parTransId="{39243BD0-E9CD-42A2-A98D-AEE580CD1A35}" sibTransId="{1AB141D6-1353-40C9-BB30-915827C7F1FF}"/>
    <dgm:cxn modelId="{EF1ACD31-34CA-4414-9AE3-3227F5443B8C}" type="presOf" srcId="{F7B8917F-A654-486A-8933-6DDEE585CD1E}" destId="{02E42222-4248-4A21-9712-101DAD69E900}" srcOrd="0" destOrd="0" presId="urn:microsoft.com/office/officeart/2005/8/layout/list1"/>
    <dgm:cxn modelId="{C3FDC73C-7EA2-468D-B015-42219A265EF6}" type="presParOf" srcId="{02E42222-4248-4A21-9712-101DAD69E900}" destId="{D38CA956-E94A-4BC3-ABEE-559438D0E344}" srcOrd="0" destOrd="0" presId="urn:microsoft.com/office/officeart/2005/8/layout/list1"/>
    <dgm:cxn modelId="{E181A33D-3014-47AB-9CCE-12145F7EE619}" type="presParOf" srcId="{D38CA956-E94A-4BC3-ABEE-559438D0E344}" destId="{8646152C-C28D-4772-9E3D-9239A241E798}" srcOrd="0" destOrd="0" presId="urn:microsoft.com/office/officeart/2005/8/layout/list1"/>
    <dgm:cxn modelId="{11CD64BB-02CA-4475-AF94-72F9B108A011}" type="presParOf" srcId="{D38CA956-E94A-4BC3-ABEE-559438D0E344}" destId="{54CC2406-102C-4234-9E7D-0C78A1EE37BE}" srcOrd="1" destOrd="0" presId="urn:microsoft.com/office/officeart/2005/8/layout/list1"/>
    <dgm:cxn modelId="{FCF1FD2B-D997-4932-9F26-54DF282439B1}" type="presParOf" srcId="{02E42222-4248-4A21-9712-101DAD69E900}" destId="{11D81024-0E31-47BA-AA14-591A4AE52734}" srcOrd="1" destOrd="0" presId="urn:microsoft.com/office/officeart/2005/8/layout/list1"/>
    <dgm:cxn modelId="{AD6A9FA8-F729-4027-A613-653035E0AEB5}" type="presParOf" srcId="{02E42222-4248-4A21-9712-101DAD69E900}" destId="{B123DA32-4D28-445E-AE86-45BFB5BCC97A}" srcOrd="2" destOrd="0" presId="urn:microsoft.com/office/officeart/2005/8/layout/list1"/>
    <dgm:cxn modelId="{5DAD5E10-D285-4DC2-922D-6B59BDFDDE68}" type="presParOf" srcId="{02E42222-4248-4A21-9712-101DAD69E900}" destId="{97E0F92D-6A2E-4361-B3D0-AF1A2C751960}" srcOrd="3" destOrd="0" presId="urn:microsoft.com/office/officeart/2005/8/layout/list1"/>
    <dgm:cxn modelId="{9F50CAFF-A05F-4F9E-A760-34FF45EB7950}" type="presParOf" srcId="{02E42222-4248-4A21-9712-101DAD69E900}" destId="{0976A350-D7DD-4100-8ADF-9E566E46CBB0}" srcOrd="4" destOrd="0" presId="urn:microsoft.com/office/officeart/2005/8/layout/list1"/>
    <dgm:cxn modelId="{FEDA9A66-FDE9-4C77-B287-A4110DA091FE}" type="presParOf" srcId="{0976A350-D7DD-4100-8ADF-9E566E46CBB0}" destId="{49E95BC5-0DF5-4090-8A32-A14F6996BB93}" srcOrd="0" destOrd="0" presId="urn:microsoft.com/office/officeart/2005/8/layout/list1"/>
    <dgm:cxn modelId="{D3377CCB-4DF6-4D4B-BC8F-6F2C22FDBC8D}" type="presParOf" srcId="{0976A350-D7DD-4100-8ADF-9E566E46CBB0}" destId="{BF25139B-D879-4C8F-875B-8E7704A5C902}" srcOrd="1" destOrd="0" presId="urn:microsoft.com/office/officeart/2005/8/layout/list1"/>
    <dgm:cxn modelId="{30B7BCFD-3923-42B1-909E-92331C4D5F6B}" type="presParOf" srcId="{02E42222-4248-4A21-9712-101DAD69E900}" destId="{BA3C0218-E580-42E9-ABF2-872100AA7A21}" srcOrd="5" destOrd="0" presId="urn:microsoft.com/office/officeart/2005/8/layout/list1"/>
    <dgm:cxn modelId="{58A1C826-1E64-4341-AF5C-BB8E1BEB0378}" type="presParOf" srcId="{02E42222-4248-4A21-9712-101DAD69E900}" destId="{A7BAF9C9-9D4D-424C-A2D6-35DB6F2F6C24}"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23DA32-4D28-445E-AE86-45BFB5BCC97A}">
      <dsp:nvSpPr>
        <dsp:cNvPr id="0" name=""/>
        <dsp:cNvSpPr/>
      </dsp:nvSpPr>
      <dsp:spPr>
        <a:xfrm>
          <a:off x="0" y="2605207"/>
          <a:ext cx="9967167" cy="403200"/>
        </a:xfrm>
        <a:prstGeom prst="rect">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CC2406-102C-4234-9E7D-0C78A1EE37BE}">
      <dsp:nvSpPr>
        <dsp:cNvPr id="0" name=""/>
        <dsp:cNvSpPr/>
      </dsp:nvSpPr>
      <dsp:spPr>
        <a:xfrm>
          <a:off x="497871" y="55359"/>
          <a:ext cx="8664311" cy="2723146"/>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715" tIns="0" rIns="263715" bIns="0" numCol="1" spcCol="1270" anchor="ctr" anchorCtr="0">
          <a:noAutofit/>
        </a:bodyPr>
        <a:lstStyle/>
        <a:p>
          <a:pPr lvl="0" algn="just" defTabSz="977900" rtl="1">
            <a:lnSpc>
              <a:spcPct val="100000"/>
            </a:lnSpc>
            <a:spcBef>
              <a:spcPct val="0"/>
            </a:spcBef>
            <a:spcAft>
              <a:spcPct val="35000"/>
            </a:spcAft>
            <a:buSzPts val="1400"/>
            <a:buFont typeface="+mj-cs"/>
            <a:buAutoNum type="arabic1Minus"/>
          </a:pPr>
          <a:r>
            <a:rPr lang="ar-SA" sz="2200" b="1" kern="1200" dirty="0">
              <a:solidFill>
                <a:schemeClr val="tx1"/>
              </a:solidFill>
            </a:rPr>
            <a:t>تحقيق المشكلات: وهو يتناول الجوانب والظواهر المهمة للمشكلات المعاصرة خاصة تلك التى تتضمن جوانب خافية عن عيون الجماهير فتتم دراسة أبعاد المشكلة بأسلوب موضوعى وجمع كافة المعلومات والآراء والاتجاهات من المؤيدين والمعارضين عل السواء ويتم الاستعانة بالأخصائيين والفنيين الذين لهم دراية كافية بالموضوع فتجرى معهم الأحاديث والحوارات التى يستطلع فيها آراءهم وتتم المقارنة بينها لاستخلاص أرجحها وأقربها إلى العقل</a:t>
          </a:r>
          <a:r>
            <a:rPr lang="ar-SA" sz="2200" b="1" kern="1200" dirty="0" smtClean="0">
              <a:solidFill>
                <a:schemeClr val="tx1"/>
              </a:solidFill>
            </a:rPr>
            <a:t>.</a:t>
          </a:r>
          <a:endParaRPr lang="ar-SA" sz="2200" b="1" kern="1200" dirty="0">
            <a:solidFill>
              <a:schemeClr val="tx1"/>
            </a:solidFill>
          </a:endParaRPr>
        </a:p>
      </dsp:txBody>
      <dsp:txXfrm>
        <a:off x="630804" y="188292"/>
        <a:ext cx="8398445" cy="2457280"/>
      </dsp:txXfrm>
    </dsp:sp>
    <dsp:sp modelId="{A7BAF9C9-9D4D-424C-A2D6-35DB6F2F6C24}">
      <dsp:nvSpPr>
        <dsp:cNvPr id="0" name=""/>
        <dsp:cNvSpPr/>
      </dsp:nvSpPr>
      <dsp:spPr>
        <a:xfrm>
          <a:off x="0" y="4897246"/>
          <a:ext cx="9967167" cy="403200"/>
        </a:xfrm>
        <a:prstGeom prst="rect">
          <a:avLst/>
        </a:prstGeom>
        <a:solidFill>
          <a:schemeClr val="lt1">
            <a:alpha val="90000"/>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25139B-D879-4C8F-875B-8E7704A5C902}">
      <dsp:nvSpPr>
        <dsp:cNvPr id="0" name=""/>
        <dsp:cNvSpPr/>
      </dsp:nvSpPr>
      <dsp:spPr>
        <a:xfrm>
          <a:off x="497871" y="3094807"/>
          <a:ext cx="8794932" cy="2038599"/>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715" tIns="0" rIns="263715" bIns="0" numCol="1" spcCol="1270" anchor="ctr" anchorCtr="0">
          <a:noAutofit/>
        </a:bodyPr>
        <a:lstStyle/>
        <a:p>
          <a:pPr lvl="0" algn="just" defTabSz="977900" rtl="1">
            <a:lnSpc>
              <a:spcPct val="100000"/>
            </a:lnSpc>
            <a:spcBef>
              <a:spcPct val="0"/>
            </a:spcBef>
            <a:spcAft>
              <a:spcPct val="35000"/>
            </a:spcAft>
            <a:buSzPts val="1400"/>
            <a:buFont typeface="+mj-cs"/>
            <a:buAutoNum type="arabic1Minus"/>
          </a:pPr>
          <a:r>
            <a:rPr lang="ar-SA" sz="2200" b="1" kern="1200" dirty="0">
              <a:solidFill>
                <a:schemeClr val="tx1"/>
              </a:solidFill>
            </a:rPr>
            <a:t>تحقيق الإنجازات: ويهدف هذا النوع من التحقيقات إلى تسليط الأضواء على الإنجازات فى المشروعات الخدمية والإنتاجية سواء على المستوى الحكومى أم الشعبى وتقديمها للمجتمع وتعريف الجماهير بالقائمين عليها وتقديمهم بوصفهم نماذج صالحة وقدوة يحتذى بها.</a:t>
          </a:r>
        </a:p>
      </dsp:txBody>
      <dsp:txXfrm>
        <a:off x="597387" y="3194323"/>
        <a:ext cx="8595900" cy="1839567"/>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1050AF-CA48-4A9D-BA4C-70735E9DE42B}" type="datetimeFigureOut">
              <a:rPr lang="en-GB" smtClean="0"/>
              <a:t>20/03/2020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542B82-4090-4429-BC73-6443307F4947}" type="slidenum">
              <a:rPr lang="en-GB" smtClean="0"/>
              <a:t>‹#›</a:t>
            </a:fld>
            <a:endParaRPr lang="en-GB"/>
          </a:p>
        </p:txBody>
      </p:sp>
    </p:spTree>
    <p:extLst>
      <p:ext uri="{BB962C8B-B14F-4D97-AF65-F5344CB8AC3E}">
        <p14:creationId xmlns:p14="http://schemas.microsoft.com/office/powerpoint/2010/main" val="4197153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462" y="85359"/>
            <a:ext cx="11957538" cy="6490210"/>
          </a:xfrm>
          <a:prstGeom prst="rect">
            <a:avLst/>
          </a:prstGeom>
        </p:spPr>
      </p:pic>
      <p:sp>
        <p:nvSpPr>
          <p:cNvPr id="8" name="Title 1">
            <a:extLst>
              <a:ext uri="{FF2B5EF4-FFF2-40B4-BE49-F238E27FC236}">
                <a16:creationId xmlns="" xmlns:a16="http://schemas.microsoft.com/office/drawing/2014/main" id="{9D3269D6-4A36-4194-B87B-5C78FB3FF86C}"/>
              </a:ext>
            </a:extLst>
          </p:cNvPr>
          <p:cNvSpPr txBox="1">
            <a:spLocks/>
          </p:cNvSpPr>
          <p:nvPr/>
        </p:nvSpPr>
        <p:spPr>
          <a:xfrm>
            <a:off x="4607169" y="616722"/>
            <a:ext cx="6350170" cy="914400"/>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SA" sz="8000" smtClean="0">
                <a:cs typeface="AL-Mateen" pitchFamily="2" charset="-78"/>
              </a:rPr>
              <a:t>البرامج الإخبارية</a:t>
            </a:r>
            <a:endParaRPr lang="ar-SA" sz="8000" dirty="0">
              <a:cs typeface="AL-Mateen" pitchFamily="2" charset="-78"/>
            </a:endParaRPr>
          </a:p>
        </p:txBody>
      </p:sp>
      <p:pic>
        <p:nvPicPr>
          <p:cNvPr id="9" name="Picture 8">
            <a:extLst>
              <a:ext uri="{FF2B5EF4-FFF2-40B4-BE49-F238E27FC236}">
                <a16:creationId xmlns="" xmlns:a16="http://schemas.microsoft.com/office/drawing/2014/main" id="{DF21D5F0-BDEA-4759-9389-D7744C890316}"/>
              </a:ext>
            </a:extLst>
          </p:cNvPr>
          <p:cNvPicPr>
            <a:picLocks noChangeAspect="1"/>
          </p:cNvPicPr>
          <p:nvPr/>
        </p:nvPicPr>
        <p:blipFill>
          <a:blip r:embed="rId3"/>
          <a:stretch>
            <a:fillRect/>
          </a:stretch>
        </p:blipFill>
        <p:spPr>
          <a:xfrm>
            <a:off x="2055326" y="3046906"/>
            <a:ext cx="9199862" cy="2805286"/>
          </a:xfrm>
          <a:prstGeom prst="rect">
            <a:avLst/>
          </a:prstGeom>
        </p:spPr>
      </p:pic>
      <p:sp>
        <p:nvSpPr>
          <p:cNvPr id="10" name="Title 1">
            <a:extLst>
              <a:ext uri="{FF2B5EF4-FFF2-40B4-BE49-F238E27FC236}">
                <a16:creationId xmlns="" xmlns:a16="http://schemas.microsoft.com/office/drawing/2014/main" id="{877AB640-2EA5-4554-B5A3-5F04C01442BF}"/>
              </a:ext>
            </a:extLst>
          </p:cNvPr>
          <p:cNvSpPr txBox="1">
            <a:spLocks/>
          </p:cNvSpPr>
          <p:nvPr/>
        </p:nvSpPr>
        <p:spPr>
          <a:xfrm>
            <a:off x="1586066" y="4995700"/>
            <a:ext cx="2485291" cy="472695"/>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EG" sz="2000" b="1" dirty="0" smtClean="0">
                <a:solidFill>
                  <a:schemeClr val="tx1"/>
                </a:solidFill>
                <a:latin typeface="Times New Roman" panose="02020603050405020304" pitchFamily="18" charset="0"/>
                <a:cs typeface="PT Bold Heading" panose="02010400000000000000" pitchFamily="2" charset="-78"/>
              </a:rPr>
              <a:t>د. عمرو الشيخه</a:t>
            </a:r>
            <a:endParaRPr lang="ar-SA" sz="2000" b="1" dirty="0">
              <a:solidFill>
                <a:schemeClr val="tx1"/>
              </a:solidFill>
              <a:latin typeface="Times New Roman" panose="02020603050405020304" pitchFamily="18" charset="0"/>
              <a:cs typeface="PT Bold Heading" panose="02010400000000000000" pitchFamily="2" charset="-78"/>
            </a:endParaRPr>
          </a:p>
        </p:txBody>
      </p:sp>
      <p:sp>
        <p:nvSpPr>
          <p:cNvPr id="11" name="Dodecagon 10">
            <a:extLst>
              <a:ext uri="{FF2B5EF4-FFF2-40B4-BE49-F238E27FC236}">
                <a16:creationId xmlns="" xmlns:a16="http://schemas.microsoft.com/office/drawing/2014/main" id="{18CAE28F-148F-4DE2-A077-70FB7DFC7868}"/>
              </a:ext>
            </a:extLst>
          </p:cNvPr>
          <p:cNvSpPr/>
          <p:nvPr/>
        </p:nvSpPr>
        <p:spPr>
          <a:xfrm>
            <a:off x="320261" y="84877"/>
            <a:ext cx="914400" cy="914400"/>
          </a:xfrm>
          <a:prstGeom prst="dodecag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en-US" sz="4000" b="1" dirty="0">
                <a:ln w="22225">
                  <a:solidFill>
                    <a:schemeClr val="accent2"/>
                  </a:solidFill>
                  <a:prstDash val="solid"/>
                </a:ln>
                <a:solidFill>
                  <a:schemeClr val="accent2">
                    <a:lumMod val="40000"/>
                    <a:lumOff val="60000"/>
                  </a:schemeClr>
                </a:solidFill>
              </a:rPr>
              <a:t>2</a:t>
            </a:r>
            <a:endParaRPr lang="ar-SA" sz="4000" b="1" dirty="0">
              <a:ln w="22225">
                <a:solidFill>
                  <a:schemeClr val="accent2"/>
                </a:solidFill>
                <a:prstDash val="solid"/>
              </a:ln>
              <a:solidFill>
                <a:schemeClr val="accent2">
                  <a:lumMod val="40000"/>
                  <a:lumOff val="60000"/>
                </a:schemeClr>
              </a:solidFill>
            </a:endParaRPr>
          </a:p>
        </p:txBody>
      </p:sp>
      <p:sp>
        <p:nvSpPr>
          <p:cNvPr id="2" name="TextBox 1"/>
          <p:cNvSpPr txBox="1"/>
          <p:nvPr/>
        </p:nvSpPr>
        <p:spPr>
          <a:xfrm>
            <a:off x="2055325" y="4564814"/>
            <a:ext cx="1790533" cy="430887"/>
          </a:xfrm>
          <a:prstGeom prst="rect">
            <a:avLst/>
          </a:prstGeom>
          <a:noFill/>
        </p:spPr>
        <p:txBody>
          <a:bodyPr wrap="square" rtlCol="0">
            <a:spAutoFit/>
          </a:bodyPr>
          <a:lstStyle/>
          <a:p>
            <a:pPr algn="ctr"/>
            <a:r>
              <a:rPr lang="ar-SA" sz="2200" b="1" dirty="0">
                <a:latin typeface="Times New Roman" panose="02020603050405020304" pitchFamily="18" charset="0"/>
                <a:cs typeface="PT Bold Heading" panose="02010400000000000000" pitchFamily="2" charset="-78"/>
              </a:rPr>
              <a:t>د. سمية عرفات</a:t>
            </a:r>
            <a:endParaRPr lang="ar-EG" sz="2200" b="1" dirty="0">
              <a:latin typeface="Times New Roman" panose="02020603050405020304" pitchFamily="18" charset="0"/>
              <a:cs typeface="PT Bold Heading" panose="02010400000000000000" pitchFamily="2" charset="-78"/>
            </a:endParaRPr>
          </a:p>
        </p:txBody>
      </p:sp>
    </p:spTree>
    <p:extLst>
      <p:ext uri="{BB962C8B-B14F-4D97-AF65-F5344CB8AC3E}">
        <p14:creationId xmlns:p14="http://schemas.microsoft.com/office/powerpoint/2010/main" val="2939948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87553" y="111512"/>
            <a:ext cx="3810438" cy="461665"/>
          </a:xfrm>
          <a:prstGeom prst="rect">
            <a:avLst/>
          </a:prstGeom>
          <a:noFill/>
        </p:spPr>
        <p:txBody>
          <a:bodyPr wrap="square" rtlCol="0">
            <a:spAutoFit/>
          </a:bodyPr>
          <a:lstStyle/>
          <a:p>
            <a:pPr algn="r"/>
            <a:r>
              <a:rPr lang="ar-SA" sz="2400" b="1" dirty="0">
                <a:solidFill>
                  <a:srgbClr val="C00000"/>
                </a:solidFill>
                <a:latin typeface="Times New Roman" panose="02020603050405020304" pitchFamily="18" charset="0"/>
                <a:ea typeface="Times New Roman" panose="02020603050405020304" pitchFamily="18" charset="0"/>
                <a:cs typeface="+mj-cs"/>
              </a:rPr>
              <a:t>أنواع التحقيق الإذاعى</a:t>
            </a:r>
            <a:r>
              <a:rPr lang="ar-SA" sz="2400" b="1" dirty="0" smtClean="0">
                <a:solidFill>
                  <a:srgbClr val="C00000"/>
                </a:solidFill>
                <a:latin typeface="Times New Roman" panose="02020603050405020304" pitchFamily="18" charset="0"/>
                <a:ea typeface="Times New Roman" panose="02020603050405020304" pitchFamily="18" charset="0"/>
                <a:cs typeface="+mj-cs"/>
              </a:rPr>
              <a:t>:</a:t>
            </a:r>
            <a:endParaRPr lang="en-US" sz="2400" b="1" dirty="0">
              <a:solidFill>
                <a:srgbClr val="C00000"/>
              </a:solidFill>
              <a:latin typeface="Times New Roman" panose="02020603050405020304" pitchFamily="18" charset="0"/>
              <a:ea typeface="Times New Roman" panose="02020603050405020304" pitchFamily="18" charset="0"/>
              <a:cs typeface="+mj-cs"/>
            </a:endParaRPr>
          </a:p>
        </p:txBody>
      </p:sp>
      <p:sp>
        <p:nvSpPr>
          <p:cNvPr id="3" name="Rectangle 2">
            <a:extLst>
              <a:ext uri="{FF2B5EF4-FFF2-40B4-BE49-F238E27FC236}">
                <a16:creationId xmlns:a16="http://schemas.microsoft.com/office/drawing/2014/main" xmlns="" id="{8887F011-5565-40D8-945D-3868ECABF726}"/>
              </a:ext>
            </a:extLst>
          </p:cNvPr>
          <p:cNvSpPr/>
          <p:nvPr/>
        </p:nvSpPr>
        <p:spPr>
          <a:xfrm>
            <a:off x="2047570" y="708821"/>
            <a:ext cx="9937102" cy="4801314"/>
          </a:xfrm>
          <a:prstGeom prst="rect">
            <a:avLst/>
          </a:prstGeom>
        </p:spPr>
        <p:txBody>
          <a:bodyPr wrap="square">
            <a:spAutoFit/>
          </a:bodyPr>
          <a:lstStyle/>
          <a:p>
            <a:pPr algn="justLow" rtl="1">
              <a:lnSpc>
                <a:spcPct val="120000"/>
              </a:lnSpc>
              <a:spcAft>
                <a:spcPts val="0"/>
              </a:spcAft>
            </a:pPr>
            <a:r>
              <a:rPr lang="ar-SA" sz="2000" b="1" u="sng" dirty="0" smtClean="0">
                <a:latin typeface="Times New Roman" panose="02020603050405020304" pitchFamily="18" charset="0"/>
                <a:ea typeface="Times New Roman" panose="02020603050405020304" pitchFamily="18" charset="0"/>
              </a:rPr>
              <a:t>هناك </a:t>
            </a:r>
            <a:r>
              <a:rPr lang="ar-SA" sz="2000" b="1" u="sng" dirty="0">
                <a:latin typeface="Times New Roman" panose="02020603050405020304" pitchFamily="18" charset="0"/>
                <a:ea typeface="Times New Roman" panose="02020603050405020304" pitchFamily="18" charset="0"/>
              </a:rPr>
              <a:t>نوعان للتحقيق الإخباري ، هما:</a:t>
            </a:r>
          </a:p>
          <a:p>
            <a:pPr algn="justLow" rtl="1">
              <a:lnSpc>
                <a:spcPct val="120000"/>
              </a:lnSpc>
              <a:spcAft>
                <a:spcPts val="0"/>
              </a:spcAft>
            </a:pPr>
            <a:r>
              <a:rPr lang="ar-SA" b="1" dirty="0">
                <a:latin typeface="Times New Roman" panose="02020603050405020304" pitchFamily="18" charset="0"/>
                <a:ea typeface="Times New Roman" panose="02020603050405020304" pitchFamily="18" charset="0"/>
                <a:cs typeface="Simplified Arabic" panose="02020603050405020304" pitchFamily="18" charset="-78"/>
              </a:rPr>
              <a:t>1- </a:t>
            </a:r>
            <a:r>
              <a:rPr lang="ar-SA" sz="2000" b="1" dirty="0">
                <a:latin typeface="Times New Roman" panose="02020603050405020304" pitchFamily="18" charset="0"/>
                <a:ea typeface="Times New Roman" panose="02020603050405020304" pitchFamily="18" charset="0"/>
              </a:rPr>
              <a:t>التحقيق الحى:</a:t>
            </a:r>
            <a:endParaRPr lang="en-US" sz="2000" b="1" dirty="0">
              <a:latin typeface="Times New Roman" panose="02020603050405020304" pitchFamily="18" charset="0"/>
              <a:ea typeface="Times New Roman" panose="02020603050405020304" pitchFamily="18" charset="0"/>
            </a:endParaRPr>
          </a:p>
          <a:p>
            <a:pPr algn="justLow" rtl="1">
              <a:lnSpc>
                <a:spcPct val="150000"/>
              </a:lnSpc>
              <a:spcAft>
                <a:spcPts val="0"/>
              </a:spcAft>
            </a:pPr>
            <a:r>
              <a:rPr lang="ar-SA" sz="2000" b="1" dirty="0">
                <a:latin typeface="Times New Roman" panose="02020603050405020304" pitchFamily="18" charset="0"/>
                <a:ea typeface="Times New Roman" panose="02020603050405020304" pitchFamily="18" charset="0"/>
              </a:rPr>
              <a:t> وهو يقدم صورة صوتية صادقة من موقع الأحداث ،ويتسم بالتلقائية وصدق التعبير مما يجعل الجمهور مشغوفاً بالمزيد من المعلومات ، وأكثر اشتياقاً ، وحبا ًلارتياد آفاق مجهولة بالنسبة له.</a:t>
            </a:r>
            <a:endParaRPr lang="en-US" sz="2000" b="1" dirty="0">
              <a:latin typeface="Times New Roman" panose="02020603050405020304" pitchFamily="18" charset="0"/>
              <a:ea typeface="Times New Roman" panose="02020603050405020304" pitchFamily="18" charset="0"/>
            </a:endParaRPr>
          </a:p>
          <a:p>
            <a:pPr algn="justLow" rtl="1">
              <a:lnSpc>
                <a:spcPct val="150000"/>
              </a:lnSpc>
              <a:spcAft>
                <a:spcPts val="0"/>
              </a:spcAft>
            </a:pPr>
            <a:r>
              <a:rPr lang="ar-SA" sz="2000" b="1" dirty="0">
                <a:latin typeface="Times New Roman" panose="02020603050405020304" pitchFamily="18" charset="0"/>
                <a:ea typeface="Times New Roman" panose="02020603050405020304" pitchFamily="18" charset="0"/>
              </a:rPr>
              <a:t> ويعاب عليه عدم التحكم فى الوقت المخصص للبرنامج ، وعدم إمكانية تلافى الأخطاء التى تحدث أثناء البث المباشر على الهواء، كما يحدث فى الحفلات الخارجية ، وزيارات الشخصيات والوفود الرسمية والمباريات الرياضية .</a:t>
            </a:r>
            <a:endParaRPr lang="en-US" sz="2000" b="1" dirty="0">
              <a:latin typeface="Times New Roman" panose="02020603050405020304" pitchFamily="18" charset="0"/>
              <a:ea typeface="Times New Roman" panose="02020603050405020304" pitchFamily="18" charset="0"/>
            </a:endParaRPr>
          </a:p>
          <a:p>
            <a:pPr algn="justLow" rtl="1">
              <a:lnSpc>
                <a:spcPct val="120000"/>
              </a:lnSpc>
              <a:spcAft>
                <a:spcPts val="0"/>
              </a:spcAft>
            </a:pPr>
            <a:r>
              <a:rPr lang="ar-SA" sz="2000" b="1" dirty="0">
                <a:latin typeface="Times New Roman" panose="02020603050405020304" pitchFamily="18" charset="0"/>
                <a:ea typeface="Times New Roman" panose="02020603050405020304" pitchFamily="18" charset="0"/>
              </a:rPr>
              <a:t> </a:t>
            </a:r>
            <a:endParaRPr lang="en-US" sz="2000" b="1" dirty="0">
              <a:latin typeface="Times New Roman" panose="02020603050405020304" pitchFamily="18" charset="0"/>
              <a:ea typeface="Times New Roman" panose="02020603050405020304" pitchFamily="18" charset="0"/>
            </a:endParaRPr>
          </a:p>
          <a:p>
            <a:pPr algn="justLow" rtl="1">
              <a:lnSpc>
                <a:spcPct val="120000"/>
              </a:lnSpc>
              <a:spcAft>
                <a:spcPts val="0"/>
              </a:spcAft>
            </a:pPr>
            <a:r>
              <a:rPr lang="ar-SA" sz="2000" b="1" dirty="0">
                <a:latin typeface="Times New Roman" panose="02020603050405020304" pitchFamily="18" charset="0"/>
                <a:ea typeface="Times New Roman" panose="02020603050405020304" pitchFamily="18" charset="0"/>
              </a:rPr>
              <a:t>2- التحقيق المسجل:</a:t>
            </a:r>
            <a:endParaRPr lang="en-US" sz="2000" b="1" dirty="0">
              <a:latin typeface="Times New Roman" panose="02020603050405020304" pitchFamily="18" charset="0"/>
              <a:ea typeface="Times New Roman" panose="02020603050405020304" pitchFamily="18" charset="0"/>
            </a:endParaRPr>
          </a:p>
          <a:p>
            <a:pPr algn="justLow" rtl="1">
              <a:lnSpc>
                <a:spcPct val="150000"/>
              </a:lnSpc>
              <a:spcAft>
                <a:spcPts val="0"/>
              </a:spcAft>
            </a:pPr>
            <a:r>
              <a:rPr lang="ar-SA" sz="2000" b="1" dirty="0">
                <a:latin typeface="Times New Roman" panose="02020603050405020304" pitchFamily="18" charset="0"/>
                <a:ea typeface="Times New Roman" panose="02020603050405020304" pitchFamily="18" charset="0"/>
              </a:rPr>
              <a:t>  وهو يقوم على تسجيل الموضوع وجمع المعلومات والآراء الخاصة به من موقعها الطبيعى، وذلك لتقديمها إلى الجمهور بأسلوب شيق ومثير ، وبعد إجراء عملية المونتاج له ، من إدخال بعض العناصر ، مثل الموسيقى والمؤثرات الصوتية أو إخراج ما قد يشوبه من أشياء أخرى</a:t>
            </a:r>
            <a:r>
              <a:rPr lang="ar-SA" sz="2000" b="1" dirty="0" smtClean="0">
                <a:latin typeface="Times New Roman" panose="02020603050405020304" pitchFamily="18" charset="0"/>
                <a:ea typeface="Times New Roman" panose="02020603050405020304" pitchFamily="18" charset="0"/>
              </a:rPr>
              <a:t>.</a:t>
            </a:r>
            <a:endParaRPr lang="en-US" sz="105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5387940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887F011-5565-40D8-945D-3868ECABF726}"/>
              </a:ext>
            </a:extLst>
          </p:cNvPr>
          <p:cNvSpPr/>
          <p:nvPr/>
        </p:nvSpPr>
        <p:spPr>
          <a:xfrm>
            <a:off x="2047570" y="106667"/>
            <a:ext cx="9937102" cy="6481005"/>
          </a:xfrm>
          <a:prstGeom prst="rect">
            <a:avLst/>
          </a:prstGeom>
        </p:spPr>
        <p:txBody>
          <a:bodyPr wrap="square">
            <a:spAutoFit/>
          </a:bodyPr>
          <a:lstStyle/>
          <a:p>
            <a:pPr lvl="0" algn="r" rtl="1">
              <a:lnSpc>
                <a:spcPct val="120000"/>
              </a:lnSpc>
            </a:pPr>
            <a:r>
              <a:rPr lang="ar-SA" sz="1900" b="1" dirty="0">
                <a:latin typeface="Times New Roman" panose="02020603050405020304" pitchFamily="18" charset="0"/>
                <a:ea typeface="Times New Roman" panose="02020603050405020304" pitchFamily="18" charset="0"/>
                <a:cs typeface="Simplified Arabic" panose="02020603050405020304" pitchFamily="18" charset="-78"/>
              </a:rPr>
              <a:t> </a:t>
            </a:r>
            <a:r>
              <a:rPr lang="ar-EG" sz="1900" b="1" dirty="0">
                <a:solidFill>
                  <a:srgbClr val="FF0000"/>
                </a:solidFill>
                <a:latin typeface="Times New Roman" panose="02020603050405020304" pitchFamily="18" charset="0"/>
                <a:ea typeface="Times New Roman" panose="02020603050405020304" pitchFamily="18" charset="0"/>
              </a:rPr>
              <a:t>تابع: </a:t>
            </a:r>
            <a:r>
              <a:rPr lang="ar-SA" sz="1900" b="1" dirty="0">
                <a:solidFill>
                  <a:srgbClr val="FF0000"/>
                </a:solidFill>
                <a:latin typeface="Times New Roman" panose="02020603050405020304" pitchFamily="18" charset="0"/>
                <a:ea typeface="Times New Roman" panose="02020603050405020304" pitchFamily="18" charset="0"/>
              </a:rPr>
              <a:t>التحقيق الإخباري:</a:t>
            </a:r>
            <a:endParaRPr lang="en-US" sz="1900" dirty="0">
              <a:solidFill>
                <a:srgbClr val="FF0000"/>
              </a:solidFill>
              <a:latin typeface="Times New Roman" panose="02020603050405020304" pitchFamily="18" charset="0"/>
              <a:ea typeface="Times New Roman" panose="02020603050405020304" pitchFamily="18" charset="0"/>
            </a:endParaRPr>
          </a:p>
          <a:p>
            <a:pPr algn="justLow" rtl="1">
              <a:lnSpc>
                <a:spcPct val="150000"/>
              </a:lnSpc>
              <a:spcAft>
                <a:spcPts val="0"/>
              </a:spcAft>
            </a:pPr>
            <a:r>
              <a:rPr lang="ar-SA" sz="1900" b="1" dirty="0" smtClean="0">
                <a:latin typeface="Times New Roman" panose="02020603050405020304" pitchFamily="18" charset="0"/>
                <a:ea typeface="Times New Roman" panose="02020603050405020304" pitchFamily="18" charset="0"/>
              </a:rPr>
              <a:t>وهناك </a:t>
            </a:r>
            <a:r>
              <a:rPr lang="ar-SA" sz="1900" b="1" dirty="0">
                <a:latin typeface="Times New Roman" panose="02020603050405020304" pitchFamily="18" charset="0"/>
                <a:ea typeface="Times New Roman" panose="02020603050405020304" pitchFamily="18" charset="0"/>
              </a:rPr>
              <a:t>نوعية من التحقيقات المسجلة تسمى برامج الإبراز </a:t>
            </a:r>
            <a:r>
              <a:rPr lang="en-US" sz="1900" b="1" dirty="0">
                <a:latin typeface="Times New Roman" panose="02020603050405020304" pitchFamily="18" charset="0"/>
                <a:ea typeface="Times New Roman" panose="02020603050405020304" pitchFamily="18" charset="0"/>
              </a:rPr>
              <a:t>(Programs Feature)</a:t>
            </a:r>
            <a:r>
              <a:rPr lang="ar-SA" sz="1900" b="1" dirty="0">
                <a:latin typeface="Times New Roman" panose="02020603050405020304" pitchFamily="18" charset="0"/>
                <a:ea typeface="Times New Roman" panose="02020603050405020304" pitchFamily="18" charset="0"/>
              </a:rPr>
              <a:t> وتهدف إلى تقديم خدمة عامة للجمهور ، وبتسليط الأضواء على أنشطة أو ظواهر إجتماعية معينة ، أو إبراز شخصية معينة، أو حدث،أو قضية ما، وتقديم صورة كاملة عنها للجمهور من كافة وجوهها وتتطلب هذه النوعية بحوثا ًدقيقة عن الموضوع وتقييما عميقا له وكتابة لفقرات الربط التى تصطحب تطورات الموضوع وتبرز معالمه وأعماقه </a:t>
            </a:r>
            <a:r>
              <a:rPr lang="ar-SA" sz="1900" b="1" dirty="0" smtClean="0">
                <a:latin typeface="Times New Roman" panose="02020603050405020304" pitchFamily="18" charset="0"/>
                <a:ea typeface="Times New Roman" panose="02020603050405020304" pitchFamily="18" charset="0"/>
              </a:rPr>
              <a:t>بوضوح.</a:t>
            </a:r>
            <a:endParaRPr lang="en-US" sz="1900" b="1" dirty="0" smtClean="0">
              <a:latin typeface="Times New Roman" panose="02020603050405020304" pitchFamily="18" charset="0"/>
              <a:ea typeface="Times New Roman" panose="02020603050405020304" pitchFamily="18" charset="0"/>
            </a:endParaRPr>
          </a:p>
          <a:p>
            <a:pPr algn="justLow" rtl="1">
              <a:lnSpc>
                <a:spcPct val="150000"/>
              </a:lnSpc>
              <a:spcAft>
                <a:spcPts val="0"/>
              </a:spcAft>
            </a:pPr>
            <a:r>
              <a:rPr lang="ar-SA" sz="1900" b="1" dirty="0" smtClean="0">
                <a:latin typeface="Times New Roman" panose="02020603050405020304" pitchFamily="18" charset="0"/>
                <a:ea typeface="Times New Roman" panose="02020603050405020304" pitchFamily="18" charset="0"/>
              </a:rPr>
              <a:t> </a:t>
            </a:r>
            <a:endParaRPr lang="ar-EG" sz="1900" b="1" dirty="0" smtClean="0">
              <a:latin typeface="Times New Roman" panose="02020603050405020304" pitchFamily="18" charset="0"/>
              <a:ea typeface="Times New Roman" panose="02020603050405020304" pitchFamily="18" charset="0"/>
            </a:endParaRPr>
          </a:p>
          <a:p>
            <a:pPr algn="justLow" rtl="1">
              <a:lnSpc>
                <a:spcPct val="150000"/>
              </a:lnSpc>
              <a:spcAft>
                <a:spcPts val="0"/>
              </a:spcAft>
            </a:pPr>
            <a:r>
              <a:rPr lang="ar-SA" sz="1900" b="1" dirty="0" smtClean="0">
                <a:latin typeface="Times New Roman" panose="02020603050405020304" pitchFamily="18" charset="0"/>
                <a:ea typeface="Times New Roman" panose="02020603050405020304" pitchFamily="18" charset="0"/>
              </a:rPr>
              <a:t>وتستخدم هذه النوعية من البرامج أشكالاً مختلفة لتحقيق الهدف منها، كالأحاديث والمقابلات والمناقشات والتوثيق، وتمزجها بالأخبار والتعليقات والمناقشات ، مما يضفى عليها حيوية وعمقاً أكثر من الأخبار والتعليقات ، كما تستخدم المونتاج بدرجة عالية من اجل تحقيق هذا الهدف وتحليله والتنبؤ بما ستسفر عنه الأحداث مستقبلاً.</a:t>
            </a:r>
            <a:endParaRPr lang="en-US" sz="1900" b="1" dirty="0" smtClean="0">
              <a:latin typeface="Times New Roman" panose="02020603050405020304" pitchFamily="18" charset="0"/>
              <a:ea typeface="Times New Roman" panose="02020603050405020304" pitchFamily="18" charset="0"/>
            </a:endParaRPr>
          </a:p>
          <a:p>
            <a:pPr algn="justLow" rtl="1">
              <a:lnSpc>
                <a:spcPct val="150000"/>
              </a:lnSpc>
              <a:spcAft>
                <a:spcPts val="0"/>
              </a:spcAft>
            </a:pPr>
            <a:r>
              <a:rPr lang="ar-SA" sz="1900" b="1" dirty="0" smtClean="0">
                <a:latin typeface="Times New Roman" panose="02020603050405020304" pitchFamily="18" charset="0"/>
                <a:ea typeface="Times New Roman" panose="02020603050405020304" pitchFamily="18" charset="0"/>
              </a:rPr>
              <a:t> </a:t>
            </a:r>
            <a:r>
              <a:rPr lang="ar-SA" sz="1900" b="1" dirty="0">
                <a:latin typeface="Times New Roman" panose="02020603050405020304" pitchFamily="18" charset="0"/>
                <a:ea typeface="Times New Roman" panose="02020603050405020304" pitchFamily="18" charset="0"/>
              </a:rPr>
              <a:t>ويختلف هذا النمط من البرامج عن الأحداث الخاصة، لأنها تتطلب تخطيطاً وإعداداً مسبقاً وتسجيلاً دقيقاً ووقتاً محدداً، أما الأحداث فإنها تتسم بالسرعة والفورية والبث على الهواء مباشرة ، طبقاً لظروف الحدث ووقته.</a:t>
            </a:r>
            <a:endParaRPr lang="en-US" sz="1900" b="1" dirty="0">
              <a:latin typeface="Times New Roman" panose="02020603050405020304" pitchFamily="18" charset="0"/>
              <a:ea typeface="Times New Roman" panose="02020603050405020304" pitchFamily="18" charset="0"/>
            </a:endParaRPr>
          </a:p>
          <a:p>
            <a:pPr algn="justLow" rtl="1">
              <a:lnSpc>
                <a:spcPct val="120000"/>
              </a:lnSpc>
              <a:spcAft>
                <a:spcPts val="0"/>
              </a:spcAft>
            </a:pPr>
            <a:r>
              <a:rPr lang="ar-SA" sz="1900" b="1"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90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5387940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887F011-5565-40D8-945D-3868ECABF726}"/>
              </a:ext>
            </a:extLst>
          </p:cNvPr>
          <p:cNvSpPr/>
          <p:nvPr/>
        </p:nvSpPr>
        <p:spPr>
          <a:xfrm>
            <a:off x="2047570" y="262781"/>
            <a:ext cx="9937102" cy="5022914"/>
          </a:xfrm>
          <a:prstGeom prst="rect">
            <a:avLst/>
          </a:prstGeom>
        </p:spPr>
        <p:txBody>
          <a:bodyPr wrap="square">
            <a:spAutoFit/>
          </a:bodyPr>
          <a:lstStyle/>
          <a:p>
            <a:pPr lvl="0" algn="r" rtl="1">
              <a:lnSpc>
                <a:spcPct val="120000"/>
              </a:lnSpc>
            </a:pPr>
            <a:r>
              <a:rPr lang="ar-EG" sz="2400" b="1" dirty="0">
                <a:solidFill>
                  <a:srgbClr val="FF0000"/>
                </a:solidFill>
                <a:latin typeface="Times New Roman" panose="02020603050405020304" pitchFamily="18" charset="0"/>
                <a:ea typeface="Times New Roman" panose="02020603050405020304" pitchFamily="18" charset="0"/>
              </a:rPr>
              <a:t>تابع: </a:t>
            </a:r>
            <a:r>
              <a:rPr lang="ar-SA" sz="2400" b="1" dirty="0">
                <a:solidFill>
                  <a:srgbClr val="FF0000"/>
                </a:solidFill>
                <a:latin typeface="Times New Roman" panose="02020603050405020304" pitchFamily="18" charset="0"/>
                <a:ea typeface="Times New Roman" panose="02020603050405020304" pitchFamily="18" charset="0"/>
              </a:rPr>
              <a:t>التحقيق الإخباري:</a:t>
            </a:r>
            <a:endParaRPr lang="en-US" sz="2400" dirty="0">
              <a:solidFill>
                <a:srgbClr val="FF0000"/>
              </a:solidFill>
              <a:latin typeface="Times New Roman" panose="02020603050405020304" pitchFamily="18" charset="0"/>
              <a:ea typeface="Times New Roman" panose="02020603050405020304" pitchFamily="18" charset="0"/>
            </a:endParaRPr>
          </a:p>
          <a:p>
            <a:pPr algn="justLow" rtl="1">
              <a:lnSpc>
                <a:spcPct val="150000"/>
              </a:lnSpc>
              <a:spcAft>
                <a:spcPts val="0"/>
              </a:spcAft>
            </a:pPr>
            <a:r>
              <a:rPr lang="ar-SA" sz="2000" b="1" dirty="0" smtClean="0">
                <a:latin typeface="Times New Roman" panose="02020603050405020304" pitchFamily="18" charset="0"/>
                <a:ea typeface="Times New Roman" panose="02020603050405020304" pitchFamily="18" charset="0"/>
              </a:rPr>
              <a:t>ويعد </a:t>
            </a:r>
            <a:r>
              <a:rPr lang="ar-SA" sz="2000" b="1" dirty="0">
                <a:latin typeface="Times New Roman" panose="02020603050405020304" pitchFamily="18" charset="0"/>
                <a:ea typeface="Times New Roman" panose="02020603050405020304" pitchFamily="18" charset="0"/>
              </a:rPr>
              <a:t>الاستخدام الجيد لعناصر الريبورتاج ومكوناته ، من : أحداث وآراء وأصوات وصور ومؤثرات صوتية أو مرئية وموسيقى ، وتركيب هذه العناصر والمكونات فى إطار متجانس، هو الذى يحقق له الأثر الدرامى فى النجاح، باعتباره الشخص الذى يتولى نقل الحدث ووصفه والتعليق عليه، وإجراء المقابلات والحصول على المعلومات من شتى مصادرها</a:t>
            </a:r>
            <a:r>
              <a:rPr lang="ar-SA" sz="2000" b="1" dirty="0" smtClean="0">
                <a:latin typeface="Times New Roman" panose="02020603050405020304" pitchFamily="18" charset="0"/>
                <a:ea typeface="Times New Roman" panose="02020603050405020304" pitchFamily="18" charset="0"/>
              </a:rPr>
              <a:t>.</a:t>
            </a:r>
            <a:endParaRPr lang="en-US" sz="2000" b="1" dirty="0">
              <a:latin typeface="Times New Roman" panose="02020603050405020304" pitchFamily="18" charset="0"/>
              <a:ea typeface="Times New Roman" panose="02020603050405020304" pitchFamily="18" charset="0"/>
            </a:endParaRPr>
          </a:p>
          <a:p>
            <a:pPr algn="justLow" rtl="1">
              <a:lnSpc>
                <a:spcPct val="150000"/>
              </a:lnSpc>
              <a:spcAft>
                <a:spcPts val="0"/>
              </a:spcAft>
            </a:pPr>
            <a:r>
              <a:rPr lang="ar-SA" sz="2000" b="1" dirty="0">
                <a:latin typeface="Times New Roman" panose="02020603050405020304" pitchFamily="18" charset="0"/>
                <a:ea typeface="Times New Roman" panose="02020603050405020304" pitchFamily="18" charset="0"/>
              </a:rPr>
              <a:t> </a:t>
            </a:r>
            <a:endParaRPr lang="en-US" sz="2000" b="1" dirty="0">
              <a:latin typeface="Times New Roman" panose="02020603050405020304" pitchFamily="18" charset="0"/>
              <a:ea typeface="Times New Roman" panose="02020603050405020304" pitchFamily="18" charset="0"/>
            </a:endParaRPr>
          </a:p>
          <a:p>
            <a:pPr algn="justLow" rtl="1">
              <a:lnSpc>
                <a:spcPct val="150000"/>
              </a:lnSpc>
              <a:spcAft>
                <a:spcPts val="0"/>
              </a:spcAft>
            </a:pPr>
            <a:r>
              <a:rPr lang="ar-SA" sz="2000" b="1" dirty="0">
                <a:latin typeface="Times New Roman" panose="02020603050405020304" pitchFamily="18" charset="0"/>
                <a:ea typeface="Times New Roman" panose="02020603050405020304" pitchFamily="18" charset="0"/>
              </a:rPr>
              <a:t> أما إذا كان التحقيق يجرى إعداده للراديو ، فإن دور مقدم البرنامج يتضاعف ، لأنه يكون حينئذ عين الجمهور وأذنه ، فهو ينقل بالميكروفون تفصيليا ًصورة صوتية متكاملة للحادث ، أو المناسبة ، إلى جانب نقله للأصوات والأشخاص والحركات والألوان والروائح . فيجعل الجمهور يرى بأذنه ما يراه بعينه ويتوقف هذا على مقدرته فى اختيار ألفاظه ، وتراكيب جمله ، ودقة تعبيره. </a:t>
            </a:r>
            <a:endParaRPr lang="en-US" sz="2000" b="1" dirty="0">
              <a:latin typeface="Times New Roman" panose="02020603050405020304" pitchFamily="18" charset="0"/>
              <a:ea typeface="Times New Roman" panose="02020603050405020304" pitchFamily="18" charset="0"/>
            </a:endParaRPr>
          </a:p>
          <a:p>
            <a:pPr algn="justLow" rtl="1">
              <a:lnSpc>
                <a:spcPct val="150000"/>
              </a:lnSpc>
              <a:spcAft>
                <a:spcPts val="0"/>
              </a:spcAft>
            </a:pPr>
            <a:r>
              <a:rPr lang="ar-SA" sz="2000" b="1" dirty="0">
                <a:latin typeface="Times New Roman" panose="02020603050405020304" pitchFamily="18" charset="0"/>
                <a:ea typeface="Times New Roman" panose="02020603050405020304" pitchFamily="18" charset="0"/>
              </a:rPr>
              <a:t> </a:t>
            </a:r>
            <a:endParaRPr lang="en-US" sz="2000" b="1" dirty="0">
              <a:latin typeface="Times New Roman" panose="02020603050405020304" pitchFamily="18" charset="0"/>
              <a:ea typeface="Times New Roman" panose="02020603050405020304" pitchFamily="18" charset="0"/>
            </a:endParaRPr>
          </a:p>
          <a:p>
            <a:pPr algn="justLow" rtl="1">
              <a:lnSpc>
                <a:spcPct val="120000"/>
              </a:lnSpc>
              <a:spcAft>
                <a:spcPts val="0"/>
              </a:spcAft>
            </a:pPr>
            <a:r>
              <a:rPr lang="ar-SA" b="1"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05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538794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DBE7CE3B-96ED-413E-A48A-32C04093DF57}"/>
              </a:ext>
            </a:extLst>
          </p:cNvPr>
          <p:cNvSpPr/>
          <p:nvPr/>
        </p:nvSpPr>
        <p:spPr>
          <a:xfrm>
            <a:off x="9150670" y="135127"/>
            <a:ext cx="2600392" cy="683264"/>
          </a:xfrm>
          <a:prstGeom prst="rect">
            <a:avLst/>
          </a:prstGeom>
        </p:spPr>
        <p:txBody>
          <a:bodyPr wrap="none">
            <a:spAutoFit/>
          </a:bodyPr>
          <a:lstStyle/>
          <a:p>
            <a:pPr algn="r" rtl="1">
              <a:lnSpc>
                <a:spcPct val="120000"/>
              </a:lnSpc>
              <a:spcAft>
                <a:spcPts val="0"/>
              </a:spcAft>
            </a:pPr>
            <a:r>
              <a:rPr lang="ar-SA" sz="3200" b="1" dirty="0">
                <a:solidFill>
                  <a:srgbClr val="FF0000"/>
                </a:solidFill>
                <a:latin typeface="Times New Roman" panose="02020603050405020304" pitchFamily="18" charset="0"/>
                <a:ea typeface="Times New Roman" panose="02020603050405020304" pitchFamily="18" charset="0"/>
              </a:rPr>
              <a:t>التحقيق الإخباري:</a:t>
            </a:r>
            <a:endParaRPr lang="en-US" sz="3200" dirty="0">
              <a:solidFill>
                <a:srgbClr val="FF0000"/>
              </a:solidFill>
              <a:effectLst/>
              <a:latin typeface="Times New Roman" panose="02020603050405020304" pitchFamily="18" charset="0"/>
              <a:ea typeface="Times New Roman" panose="02020603050405020304" pitchFamily="18" charset="0"/>
            </a:endParaRPr>
          </a:p>
        </p:txBody>
      </p:sp>
      <p:sp>
        <p:nvSpPr>
          <p:cNvPr id="5" name="Rectangle 4">
            <a:extLst>
              <a:ext uri="{FF2B5EF4-FFF2-40B4-BE49-F238E27FC236}">
                <a16:creationId xmlns:a16="http://schemas.microsoft.com/office/drawing/2014/main" xmlns="" id="{4C2C64C7-2921-462F-861B-DC670CBFF870}"/>
              </a:ext>
            </a:extLst>
          </p:cNvPr>
          <p:cNvSpPr/>
          <p:nvPr/>
        </p:nvSpPr>
        <p:spPr>
          <a:xfrm>
            <a:off x="2099388" y="900641"/>
            <a:ext cx="9573208" cy="5114990"/>
          </a:xfrm>
          <a:prstGeom prst="rect">
            <a:avLst/>
          </a:prstGeom>
        </p:spPr>
        <p:txBody>
          <a:bodyPr wrap="square">
            <a:spAutoFit/>
          </a:bodyPr>
          <a:lstStyle/>
          <a:p>
            <a:pPr marL="342900" indent="-342900" algn="justLow" rtl="1">
              <a:spcAft>
                <a:spcPts val="0"/>
              </a:spcAft>
              <a:buFont typeface="Wingdings" panose="05000000000000000000" pitchFamily="2" charset="2"/>
              <a:buChar char="q"/>
            </a:pPr>
            <a:r>
              <a:rPr lang="ar-SA" sz="2000" b="1" dirty="0" smtClean="0">
                <a:latin typeface="Times New Roman" panose="02020603050405020304" pitchFamily="18" charset="0"/>
                <a:ea typeface="Times New Roman" panose="02020603050405020304" pitchFamily="18" charset="0"/>
              </a:rPr>
              <a:t>يأتى التحقيق الإذاعى أو التليفزيونى فى مقدمة القوالب الفنية التى  تقدمها كثير من محطات الإذاعة والتليفزيون، فالتحقيق أو الريبورتاج" يقوم بتقصي حقيقة حدث معين مطروح على ساحة الاهتمام الجماهيرى، ويعتمد على الحوار المتعمق، والنص الإذاعى الذى يعكس المعالجة المتنوعة للموضوع" وتهدف التحقيقات الإخبارية إلى تقديم معلومات وآراء متعددة عن الحدث نظراً لأهميته لجمهور المحطة. </a:t>
            </a:r>
            <a:endParaRPr lang="en-US" sz="2000" b="1" dirty="0" smtClean="0">
              <a:latin typeface="Times New Roman" panose="02020603050405020304" pitchFamily="18" charset="0"/>
              <a:ea typeface="Times New Roman" panose="02020603050405020304" pitchFamily="18" charset="0"/>
            </a:endParaRPr>
          </a:p>
          <a:p>
            <a:pPr marL="342900" indent="-342900" algn="just" rtl="1">
              <a:spcAft>
                <a:spcPts val="0"/>
              </a:spcAft>
              <a:buFont typeface="Wingdings" panose="05000000000000000000" pitchFamily="2" charset="2"/>
              <a:buChar char="q"/>
            </a:pPr>
            <a:r>
              <a:rPr lang="ar-SA" sz="2000" b="1" dirty="0" smtClean="0">
                <a:latin typeface="Times New Roman" panose="02020603050405020304" pitchFamily="18" charset="0"/>
                <a:ea typeface="Times New Roman" panose="02020603050405020304" pitchFamily="18" charset="0"/>
              </a:rPr>
              <a:t>وهو يعتمد غالباً على المقابلات الإذاعية  أو التليفزيونية مع شخصيات مرتبطة بهذا الحدث أو شهود عيان أو متخصصين أو مسئولين وقد يستخدم مقدمه التليفون لسرعة إتمام هذه المقابلات وتقديمها إلى جمهوره.</a:t>
            </a:r>
            <a:endParaRPr lang="en-US" sz="2000" b="1" dirty="0" smtClean="0">
              <a:latin typeface="Times New Roman" panose="02020603050405020304" pitchFamily="18" charset="0"/>
              <a:ea typeface="Times New Roman" panose="02020603050405020304" pitchFamily="18" charset="0"/>
            </a:endParaRPr>
          </a:p>
          <a:p>
            <a:pPr marL="342900" indent="-342900" algn="just" rtl="1">
              <a:spcAft>
                <a:spcPts val="0"/>
              </a:spcAft>
              <a:buFont typeface="Wingdings" panose="05000000000000000000" pitchFamily="2" charset="2"/>
              <a:buChar char="q"/>
            </a:pPr>
            <a:r>
              <a:rPr lang="ar-SA" sz="2000" b="1" dirty="0" smtClean="0">
                <a:latin typeface="Times New Roman" panose="02020603050405020304" pitchFamily="18" charset="0"/>
                <a:ea typeface="Times New Roman" panose="02020603050405020304" pitchFamily="18" charset="0"/>
              </a:rPr>
              <a:t>وتشمل موضوعات التحقيق الجوانب الحياتية والمجتمعية بأبعادها المختلفة فهو يتناول موضوعات متنوعة قد تكون مشكلة مهمة، أو شخصية متميزة أو مواقف أو أفكار أو أماكن</a:t>
            </a:r>
            <a:r>
              <a:rPr lang="en-US" sz="2000" b="1" dirty="0" smtClean="0">
                <a:latin typeface="Simplified Arabic" panose="02020603050405020304" pitchFamily="18" charset="-78"/>
                <a:ea typeface="Times New Roman" panose="02020603050405020304" pitchFamily="18" charset="0"/>
              </a:rPr>
              <a:t>.</a:t>
            </a:r>
          </a:p>
          <a:p>
            <a:pPr marL="342900" indent="-342900" algn="just" rtl="1">
              <a:spcAft>
                <a:spcPts val="0"/>
              </a:spcAft>
              <a:buFont typeface="Wingdings" panose="05000000000000000000" pitchFamily="2" charset="2"/>
              <a:buChar char="q"/>
            </a:pPr>
            <a:r>
              <a:rPr lang="ar-SA" sz="2000" b="1" dirty="0" smtClean="0">
                <a:latin typeface="Simplified Arabic" panose="02020603050405020304" pitchFamily="18" charset="-78"/>
                <a:ea typeface="Times New Roman" panose="02020603050405020304" pitchFamily="18" charset="0"/>
              </a:rPr>
              <a:t>و</a:t>
            </a:r>
            <a:r>
              <a:rPr lang="ar-SA" sz="2000" b="1" dirty="0" smtClean="0">
                <a:latin typeface="Times New Roman" panose="02020603050405020304" pitchFamily="18" charset="0"/>
                <a:ea typeface="Times New Roman" panose="02020603050405020304" pitchFamily="18" charset="0"/>
              </a:rPr>
              <a:t>هو شكل مركب يقوم على المزج بين النص المكتوب والتسجيلات الصوتية وهو يحتوى على الحديث المباشر والحديث الحوارى والحوار المتعمق والموسيقى والأغنية والمؤثرات الصوتية ولكن ليس بالضرورة أن تتضمن الحلقة الواحدة كل هذه العناصر.</a:t>
            </a:r>
            <a:endParaRPr lang="en-US" sz="2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06415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1B72F0E1-DD49-4E13-B5E9-7FAEB538D948}"/>
              </a:ext>
            </a:extLst>
          </p:cNvPr>
          <p:cNvSpPr/>
          <p:nvPr/>
        </p:nvSpPr>
        <p:spPr>
          <a:xfrm>
            <a:off x="2052735" y="84385"/>
            <a:ext cx="9858729" cy="2059025"/>
          </a:xfrm>
          <a:prstGeom prst="rect">
            <a:avLst/>
          </a:prstGeom>
        </p:spPr>
        <p:txBody>
          <a:bodyPr wrap="square">
            <a:spAutoFit/>
          </a:bodyPr>
          <a:lstStyle/>
          <a:p>
            <a:pPr lvl="0" algn="r" rtl="1">
              <a:lnSpc>
                <a:spcPct val="120000"/>
              </a:lnSpc>
            </a:pPr>
            <a:r>
              <a:rPr lang="ar-EG" sz="2400" b="1" dirty="0" smtClean="0">
                <a:solidFill>
                  <a:srgbClr val="FF0000"/>
                </a:solidFill>
                <a:latin typeface="Times New Roman" panose="02020603050405020304" pitchFamily="18" charset="0"/>
                <a:ea typeface="Times New Roman" panose="02020603050405020304" pitchFamily="18" charset="0"/>
              </a:rPr>
              <a:t>تابع: </a:t>
            </a:r>
            <a:r>
              <a:rPr lang="ar-SA" sz="2400" b="1" dirty="0" smtClean="0">
                <a:solidFill>
                  <a:srgbClr val="FF0000"/>
                </a:solidFill>
                <a:latin typeface="Times New Roman" panose="02020603050405020304" pitchFamily="18" charset="0"/>
                <a:ea typeface="Times New Roman" panose="02020603050405020304" pitchFamily="18" charset="0"/>
              </a:rPr>
              <a:t>التحقيق </a:t>
            </a:r>
            <a:r>
              <a:rPr lang="ar-SA" sz="2400" b="1" dirty="0">
                <a:solidFill>
                  <a:srgbClr val="FF0000"/>
                </a:solidFill>
                <a:latin typeface="Times New Roman" panose="02020603050405020304" pitchFamily="18" charset="0"/>
                <a:ea typeface="Times New Roman" panose="02020603050405020304" pitchFamily="18" charset="0"/>
              </a:rPr>
              <a:t>الإخباري</a:t>
            </a:r>
            <a:r>
              <a:rPr lang="ar-SA" sz="2400" b="1" dirty="0" smtClean="0">
                <a:solidFill>
                  <a:srgbClr val="FF0000"/>
                </a:solidFill>
                <a:latin typeface="Times New Roman" panose="02020603050405020304" pitchFamily="18" charset="0"/>
                <a:ea typeface="Times New Roman" panose="02020603050405020304" pitchFamily="18" charset="0"/>
              </a:rPr>
              <a:t>:</a:t>
            </a:r>
            <a:endParaRPr lang="ar-EG" sz="2400" b="1" dirty="0" smtClean="0">
              <a:latin typeface="Times New Roman" panose="02020603050405020304" pitchFamily="18" charset="0"/>
              <a:ea typeface="Times New Roman" panose="02020603050405020304" pitchFamily="18" charset="0"/>
              <a:cs typeface="+mj-cs"/>
            </a:endParaRPr>
          </a:p>
          <a:p>
            <a:pPr algn="justLow" rtl="1">
              <a:lnSpc>
                <a:spcPct val="150000"/>
              </a:lnSpc>
              <a:spcAft>
                <a:spcPts val="0"/>
              </a:spcAft>
            </a:pPr>
            <a:r>
              <a:rPr lang="ar-SA" sz="2200" b="1" dirty="0" smtClean="0">
                <a:latin typeface="Times New Roman" panose="02020603050405020304" pitchFamily="18" charset="0"/>
                <a:ea typeface="Times New Roman" panose="02020603050405020304" pitchFamily="18" charset="0"/>
                <a:cs typeface="+mj-cs"/>
              </a:rPr>
              <a:t>إن </a:t>
            </a:r>
            <a:r>
              <a:rPr lang="ar-SA" sz="2200" b="1" dirty="0">
                <a:latin typeface="Times New Roman" panose="02020603050405020304" pitchFamily="18" charset="0"/>
                <a:ea typeface="Times New Roman" panose="02020603050405020304" pitchFamily="18" charset="0"/>
                <a:cs typeface="+mj-cs"/>
              </a:rPr>
              <a:t>التحقيق الإذاعى يعتمد على التحليل الواقعى للمشكلات أى أنه يلتزم بالحقيقة فهو ينتمى إعلامياً إلى ما يعرف بمواد الحقيقة وهى المواد التى تتناول المشكلات فى دنيا الحقيقة بما يثير اليقظة والجهد والنشاط ويشجع على التفكير ويتيح المعلومات ، وهناك عدة أنواع من التحقيقات نذكر منها ما يلى</a:t>
            </a:r>
            <a:r>
              <a:rPr lang="ar-SA" sz="2200" b="1" dirty="0" smtClean="0">
                <a:latin typeface="Times New Roman" panose="02020603050405020304" pitchFamily="18" charset="0"/>
                <a:ea typeface="Times New Roman" panose="02020603050405020304" pitchFamily="18" charset="0"/>
                <a:cs typeface="+mj-cs"/>
              </a:rPr>
              <a:t>:</a:t>
            </a:r>
            <a:endParaRPr lang="en-US" sz="2200" b="1" dirty="0">
              <a:latin typeface="Times New Roman" panose="02020603050405020304" pitchFamily="18" charset="0"/>
              <a:ea typeface="Times New Roman" panose="02020603050405020304" pitchFamily="18" charset="0"/>
              <a:cs typeface="+mj-cs"/>
            </a:endParaRPr>
          </a:p>
        </p:txBody>
      </p:sp>
      <p:sp>
        <p:nvSpPr>
          <p:cNvPr id="6" name="Rectangle 5">
            <a:extLst>
              <a:ext uri="{FF2B5EF4-FFF2-40B4-BE49-F238E27FC236}">
                <a16:creationId xmlns:a16="http://schemas.microsoft.com/office/drawing/2014/main" xmlns="" id="{92DB8ECC-0105-48E7-AFCE-22DB4BAF5B48}"/>
              </a:ext>
            </a:extLst>
          </p:cNvPr>
          <p:cNvSpPr/>
          <p:nvPr/>
        </p:nvSpPr>
        <p:spPr>
          <a:xfrm>
            <a:off x="2229671" y="3233010"/>
            <a:ext cx="9681793" cy="2442207"/>
          </a:xfrm>
          <a:prstGeom prst="rect">
            <a:avLst/>
          </a:prstGeom>
        </p:spPr>
        <p:txBody>
          <a:bodyPr wrap="square">
            <a:spAutoFit/>
          </a:bodyPr>
          <a:lstStyle/>
          <a:p>
            <a:pPr marL="895350" lvl="0" indent="-447675" algn="justLow" rtl="1">
              <a:spcAft>
                <a:spcPts val="0"/>
              </a:spcAft>
              <a:buSzPts val="1400"/>
              <a:buFont typeface="+mj-cs"/>
              <a:buAutoNum type="arabic1Minus"/>
            </a:pPr>
            <a:r>
              <a:rPr lang="ar-SA" sz="2200" b="1" dirty="0">
                <a:latin typeface="Times New Roman" panose="02020603050405020304" pitchFamily="18" charset="0"/>
                <a:ea typeface="Times New Roman" panose="02020603050405020304" pitchFamily="18" charset="0"/>
              </a:rPr>
              <a:t>تحقيق المشكلات</a:t>
            </a:r>
            <a:r>
              <a:rPr lang="en-US" sz="2200" b="1" dirty="0">
                <a:latin typeface="Times New Roman" panose="02020603050405020304" pitchFamily="18" charset="0"/>
                <a:ea typeface="Times New Roman" panose="02020603050405020304" pitchFamily="18" charset="0"/>
              </a:rPr>
              <a:t> </a:t>
            </a:r>
          </a:p>
          <a:p>
            <a:pPr marL="895350" lvl="0" indent="-447675" algn="justLow" rtl="1">
              <a:spcAft>
                <a:spcPts val="0"/>
              </a:spcAft>
              <a:buSzPts val="1400"/>
              <a:buFont typeface="+mj-cs"/>
              <a:buAutoNum type="arabic1Minus"/>
            </a:pPr>
            <a:r>
              <a:rPr lang="ar-SA" sz="2200" b="1" dirty="0">
                <a:latin typeface="Times New Roman" panose="02020603050405020304" pitchFamily="18" charset="0"/>
                <a:ea typeface="Times New Roman" panose="02020603050405020304" pitchFamily="18" charset="0"/>
              </a:rPr>
              <a:t>تحقيق الإنجازات</a:t>
            </a:r>
            <a:r>
              <a:rPr lang="en-US" sz="2200" b="1" dirty="0">
                <a:latin typeface="Times New Roman" panose="02020603050405020304" pitchFamily="18" charset="0"/>
                <a:ea typeface="Times New Roman" panose="02020603050405020304" pitchFamily="18" charset="0"/>
              </a:rPr>
              <a:t> </a:t>
            </a:r>
          </a:p>
          <a:p>
            <a:pPr marL="895350" indent="-447675" algn="justLow" rtl="1">
              <a:spcAft>
                <a:spcPts val="0"/>
              </a:spcAft>
              <a:buFont typeface="+mj-cs"/>
              <a:buAutoNum type="arabic1Minus"/>
            </a:pPr>
            <a:r>
              <a:rPr lang="ar-SA" sz="2200" b="1" dirty="0">
                <a:latin typeface="Times New Roman" panose="02020603050405020304" pitchFamily="18" charset="0"/>
                <a:ea typeface="Times New Roman" panose="02020603050405020304" pitchFamily="18" charset="0"/>
              </a:rPr>
              <a:t>تحقيق الشخصية </a:t>
            </a:r>
            <a:r>
              <a:rPr lang="en-US" sz="2200" b="1" dirty="0">
                <a:latin typeface="Times New Roman" panose="02020603050405020304" pitchFamily="18" charset="0"/>
                <a:ea typeface="Times New Roman" panose="02020603050405020304" pitchFamily="18" charset="0"/>
              </a:rPr>
              <a:t> </a:t>
            </a:r>
          </a:p>
          <a:p>
            <a:pPr marL="895350" indent="-447675" algn="justLow" rtl="1">
              <a:spcAft>
                <a:spcPts val="0"/>
              </a:spcAft>
              <a:buFont typeface="+mj-cs"/>
              <a:buAutoNum type="arabic1Minus"/>
            </a:pPr>
            <a:r>
              <a:rPr lang="ar-SA" sz="2200" b="1" dirty="0">
                <a:latin typeface="Times New Roman" panose="02020603050405020304" pitchFamily="18" charset="0"/>
                <a:ea typeface="Times New Roman" panose="02020603050405020304" pitchFamily="18" charset="0"/>
              </a:rPr>
              <a:t>تحقيق المكان</a:t>
            </a:r>
          </a:p>
          <a:p>
            <a:pPr marL="895350" indent="-447675" algn="justLow" rtl="1">
              <a:spcAft>
                <a:spcPts val="0"/>
              </a:spcAft>
              <a:buFont typeface="+mj-cs"/>
              <a:buAutoNum type="arabic1Minus"/>
            </a:pPr>
            <a:r>
              <a:rPr lang="ar-SA" sz="2200" b="1" dirty="0">
                <a:latin typeface="Times New Roman" panose="02020603050405020304" pitchFamily="18" charset="0"/>
                <a:ea typeface="Times New Roman" panose="02020603050405020304" pitchFamily="18" charset="0"/>
              </a:rPr>
              <a:t>تحقيق الاستفتاء</a:t>
            </a:r>
          </a:p>
          <a:p>
            <a:pPr marL="895350" indent="-447675" algn="justLow" rtl="1">
              <a:spcAft>
                <a:spcPts val="0"/>
              </a:spcAft>
              <a:buFont typeface="+mj-cs"/>
              <a:buAutoNum type="arabic1Minus"/>
            </a:pPr>
            <a:r>
              <a:rPr lang="ar-SA" sz="2200" b="1" dirty="0">
                <a:latin typeface="Times New Roman" panose="02020603050405020304" pitchFamily="18" charset="0"/>
                <a:ea typeface="Times New Roman" panose="02020603050405020304" pitchFamily="18" charset="0"/>
              </a:rPr>
              <a:t>تحقيق الموضوعات الطريفة </a:t>
            </a:r>
            <a:endParaRPr lang="en-US" sz="2200" b="1" dirty="0">
              <a:latin typeface="Times New Roman" panose="02020603050405020304" pitchFamily="18" charset="0"/>
              <a:ea typeface="Times New Roman" panose="02020603050405020304" pitchFamily="18" charset="0"/>
            </a:endParaRPr>
          </a:p>
          <a:p>
            <a:pPr algn="justLow" rtl="1">
              <a:lnSpc>
                <a:spcPct val="120000"/>
              </a:lnSpc>
              <a:spcAft>
                <a:spcPts val="0"/>
              </a:spcAft>
            </a:pPr>
            <a:r>
              <a:rPr lang="ar-SA" b="1"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050" b="1"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978234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xmlns="" id="{920938C1-70A9-4739-99A5-C322AD9CF242}"/>
              </a:ext>
            </a:extLst>
          </p:cNvPr>
          <p:cNvGraphicFramePr/>
          <p:nvPr>
            <p:extLst>
              <p:ext uri="{D42A27DB-BD31-4B8C-83A1-F6EECF244321}">
                <p14:modId xmlns:p14="http://schemas.microsoft.com/office/powerpoint/2010/main" val="3970375738"/>
              </p:ext>
            </p:extLst>
          </p:nvPr>
        </p:nvGraphicFramePr>
        <p:xfrm>
          <a:off x="2032537" y="148419"/>
          <a:ext cx="9967167"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6666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763844" y="705103"/>
            <a:ext cx="8664311" cy="2677712"/>
            <a:chOff x="719797" y="0"/>
            <a:chExt cx="8664311" cy="2677712"/>
          </a:xfrm>
        </p:grpSpPr>
        <p:sp>
          <p:nvSpPr>
            <p:cNvPr id="3" name="Rounded Rectangle 2"/>
            <p:cNvSpPr/>
            <p:nvPr/>
          </p:nvSpPr>
          <p:spPr>
            <a:xfrm>
              <a:off x="719797" y="0"/>
              <a:ext cx="8664311" cy="2677712"/>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 name="Rounded Rectangle 4"/>
            <p:cNvSpPr/>
            <p:nvPr/>
          </p:nvSpPr>
          <p:spPr>
            <a:xfrm>
              <a:off x="850512" y="130715"/>
              <a:ext cx="8402881" cy="24162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3715" tIns="0" rIns="263715" bIns="0" numCol="1" spcCol="1270" anchor="ctr" anchorCtr="0">
              <a:noAutofit/>
            </a:bodyPr>
            <a:lstStyle/>
            <a:p>
              <a:pPr lvl="0" algn="just" defTabSz="1066800" rtl="1">
                <a:lnSpc>
                  <a:spcPct val="150000"/>
                </a:lnSpc>
                <a:spcBef>
                  <a:spcPct val="0"/>
                </a:spcBef>
                <a:spcAft>
                  <a:spcPct val="35000"/>
                </a:spcAft>
                <a:buSzPts val="1400"/>
                <a:buFont typeface="+mj-cs"/>
                <a:buAutoNum type="arabic1Minus"/>
              </a:pPr>
              <a:r>
                <a:rPr lang="ar-SA" sz="2400" b="1" kern="1200" dirty="0">
                  <a:solidFill>
                    <a:schemeClr val="tx1"/>
                  </a:solidFill>
                </a:rPr>
                <a:t>تحقيق الشخصية : ويطلق عليه أحياناً تحقيق الاهتمامات الإنسانية وموضوعه يكون شخصية معينة ، وقد يتعمق التحقيق فى تحليل الجوانب النفسية لشخصية عظيمة أو مشهورة تهم الرأي العام.</a:t>
              </a:r>
            </a:p>
          </p:txBody>
        </p:sp>
      </p:grpSp>
      <p:grpSp>
        <p:nvGrpSpPr>
          <p:cNvPr id="5" name="Group 4"/>
          <p:cNvGrpSpPr/>
          <p:nvPr/>
        </p:nvGrpSpPr>
        <p:grpSpPr>
          <a:xfrm>
            <a:off x="1698534" y="3704142"/>
            <a:ext cx="8794932" cy="2166011"/>
            <a:chOff x="497871" y="3011084"/>
            <a:chExt cx="8794932" cy="2166011"/>
          </a:xfrm>
        </p:grpSpPr>
        <p:sp>
          <p:nvSpPr>
            <p:cNvPr id="6" name="Rounded Rectangle 5"/>
            <p:cNvSpPr/>
            <p:nvPr/>
          </p:nvSpPr>
          <p:spPr>
            <a:xfrm>
              <a:off x="497871" y="3011084"/>
              <a:ext cx="8794932" cy="2166011"/>
            </a:xfrm>
            <a:prstGeom prst="round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7" name="Rounded Rectangle 4"/>
            <p:cNvSpPr/>
            <p:nvPr/>
          </p:nvSpPr>
          <p:spPr>
            <a:xfrm>
              <a:off x="603607" y="3116820"/>
              <a:ext cx="8583460" cy="19545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3715" tIns="0" rIns="263715" bIns="0" numCol="1" spcCol="1270" anchor="ctr" anchorCtr="0">
              <a:noAutofit/>
            </a:bodyPr>
            <a:lstStyle/>
            <a:p>
              <a:pPr algn="just" defTabSz="1066800" rtl="1">
                <a:lnSpc>
                  <a:spcPct val="150000"/>
                </a:lnSpc>
                <a:spcBef>
                  <a:spcPct val="0"/>
                </a:spcBef>
                <a:spcAft>
                  <a:spcPct val="35000"/>
                </a:spcAft>
                <a:buSzPts val="1400"/>
                <a:buFont typeface="+mj-cs"/>
                <a:buAutoNum type="arabic1Minus"/>
              </a:pPr>
              <a:r>
                <a:rPr lang="ar-SA" sz="2400" b="1" dirty="0">
                  <a:solidFill>
                    <a:schemeClr val="tx1"/>
                  </a:solidFill>
                </a:rPr>
                <a:t>تحقيق المكان: يقوم على وصف مكان معين وإلقاء الضوء على جوانبه المختلفة وتاريخه وأهميته ومكانته وإبراز قيمته ونواحى تميزه مثل التحقيقات حول الأماكن التاريخية والأثرية والسياحية.</a:t>
              </a:r>
            </a:p>
          </p:txBody>
        </p:sp>
      </p:grpSp>
    </p:spTree>
    <p:extLst>
      <p:ext uri="{BB962C8B-B14F-4D97-AF65-F5344CB8AC3E}">
        <p14:creationId xmlns:p14="http://schemas.microsoft.com/office/powerpoint/2010/main" val="2076666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894559" y="751288"/>
            <a:ext cx="8664311" cy="2677712"/>
            <a:chOff x="497871" y="0"/>
            <a:chExt cx="8664311" cy="2677712"/>
          </a:xfrm>
        </p:grpSpPr>
        <p:sp>
          <p:nvSpPr>
            <p:cNvPr id="3" name="Rounded Rectangle 2"/>
            <p:cNvSpPr/>
            <p:nvPr/>
          </p:nvSpPr>
          <p:spPr>
            <a:xfrm>
              <a:off x="497871" y="0"/>
              <a:ext cx="8664311" cy="2677712"/>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 name="Rounded Rectangle 4"/>
            <p:cNvSpPr/>
            <p:nvPr/>
          </p:nvSpPr>
          <p:spPr>
            <a:xfrm>
              <a:off x="628586" y="130715"/>
              <a:ext cx="8402881" cy="24162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3715" tIns="0" rIns="263715" bIns="0" numCol="1" spcCol="1270" anchor="ctr" anchorCtr="0">
              <a:noAutofit/>
            </a:bodyPr>
            <a:lstStyle/>
            <a:p>
              <a:pPr lvl="0" algn="just" defTabSz="1066800" rtl="1">
                <a:lnSpc>
                  <a:spcPct val="150000"/>
                </a:lnSpc>
                <a:spcBef>
                  <a:spcPct val="0"/>
                </a:spcBef>
                <a:spcAft>
                  <a:spcPct val="35000"/>
                </a:spcAft>
                <a:buSzPts val="1400"/>
                <a:buFont typeface="+mj-cs"/>
                <a:buAutoNum type="arabic1Minus"/>
              </a:pPr>
              <a:r>
                <a:rPr lang="ar-SA" sz="2400" b="1" kern="1200" dirty="0">
                  <a:solidFill>
                    <a:schemeClr val="tx1"/>
                  </a:solidFill>
                </a:rPr>
                <a:t>تحقيق الاستفتاء: وهو يهدف إلى معرفة آراء الناس فى قضية أو مشكلة تؤثر فى حياتهم سواء فى الحاضر أو المستقبل.</a:t>
              </a:r>
            </a:p>
          </p:txBody>
        </p:sp>
      </p:grpSp>
      <p:grpSp>
        <p:nvGrpSpPr>
          <p:cNvPr id="5" name="Group 4"/>
          <p:cNvGrpSpPr/>
          <p:nvPr/>
        </p:nvGrpSpPr>
        <p:grpSpPr>
          <a:xfrm>
            <a:off x="1763938" y="4013430"/>
            <a:ext cx="8794932" cy="2166011"/>
            <a:chOff x="497871" y="3011084"/>
            <a:chExt cx="8794932" cy="2166011"/>
          </a:xfrm>
        </p:grpSpPr>
        <p:sp>
          <p:nvSpPr>
            <p:cNvPr id="6" name="Rounded Rectangle 5"/>
            <p:cNvSpPr/>
            <p:nvPr/>
          </p:nvSpPr>
          <p:spPr>
            <a:xfrm>
              <a:off x="497871" y="3011084"/>
              <a:ext cx="8794932" cy="2166011"/>
            </a:xfrm>
            <a:prstGeom prst="round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7" name="Rounded Rectangle 4"/>
            <p:cNvSpPr/>
            <p:nvPr/>
          </p:nvSpPr>
          <p:spPr>
            <a:xfrm>
              <a:off x="603607" y="3116820"/>
              <a:ext cx="8583460" cy="19545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3715" tIns="0" rIns="263715" bIns="0" numCol="1" spcCol="1270" anchor="ctr" anchorCtr="0">
              <a:noAutofit/>
            </a:bodyPr>
            <a:lstStyle/>
            <a:p>
              <a:pPr lvl="0" algn="just" defTabSz="1066800" rtl="1">
                <a:lnSpc>
                  <a:spcPct val="150000"/>
                </a:lnSpc>
                <a:spcBef>
                  <a:spcPct val="0"/>
                </a:spcBef>
                <a:spcAft>
                  <a:spcPct val="35000"/>
                </a:spcAft>
                <a:buSzPts val="1400"/>
                <a:buFont typeface="+mj-cs"/>
                <a:buAutoNum type="arabic1Minus"/>
              </a:pPr>
              <a:r>
                <a:rPr lang="ar-SA" sz="2400" b="1" kern="1200" dirty="0">
                  <a:solidFill>
                    <a:schemeClr val="tx1"/>
                  </a:solidFill>
                </a:rPr>
                <a:t>تحقيق الموضوعات الطريفة: وهو التحقيق الذى يدور حول الغريب والطريف من الأمور سواء أكانت قضايا أو مواقف أو شخصيات أو آراء.</a:t>
              </a:r>
            </a:p>
          </p:txBody>
        </p:sp>
      </p:grpSp>
    </p:spTree>
    <p:extLst>
      <p:ext uri="{BB962C8B-B14F-4D97-AF65-F5344CB8AC3E}">
        <p14:creationId xmlns:p14="http://schemas.microsoft.com/office/powerpoint/2010/main" val="2076666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99688" y="303245"/>
            <a:ext cx="3713356" cy="535531"/>
          </a:xfrm>
          <a:prstGeom prst="rect">
            <a:avLst/>
          </a:prstGeom>
          <a:noFill/>
        </p:spPr>
        <p:txBody>
          <a:bodyPr wrap="square" rtlCol="0">
            <a:spAutoFit/>
          </a:bodyPr>
          <a:lstStyle/>
          <a:p>
            <a:pPr lvl="0" algn="r" rtl="1">
              <a:lnSpc>
                <a:spcPct val="120000"/>
              </a:lnSpc>
            </a:pPr>
            <a:r>
              <a:rPr lang="ar-EG" sz="2400" b="1" dirty="0">
                <a:solidFill>
                  <a:srgbClr val="FF0000"/>
                </a:solidFill>
                <a:latin typeface="Times New Roman" panose="02020603050405020304" pitchFamily="18" charset="0"/>
                <a:ea typeface="Times New Roman" panose="02020603050405020304" pitchFamily="18" charset="0"/>
              </a:rPr>
              <a:t>تابع: </a:t>
            </a:r>
            <a:r>
              <a:rPr lang="ar-SA" sz="2400" b="1" dirty="0">
                <a:solidFill>
                  <a:srgbClr val="FF0000"/>
                </a:solidFill>
                <a:latin typeface="Times New Roman" panose="02020603050405020304" pitchFamily="18" charset="0"/>
                <a:ea typeface="Times New Roman" panose="02020603050405020304" pitchFamily="18" charset="0"/>
              </a:rPr>
              <a:t>التحقيق الإخباري:</a:t>
            </a:r>
            <a:endParaRPr lang="en-US" sz="2400" dirty="0">
              <a:solidFill>
                <a:srgbClr val="FF0000"/>
              </a:solidFill>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xmlns="" id="{0E003BBA-4422-41F7-868C-64E82B413FAF}"/>
              </a:ext>
            </a:extLst>
          </p:cNvPr>
          <p:cNvSpPr/>
          <p:nvPr/>
        </p:nvSpPr>
        <p:spPr>
          <a:xfrm>
            <a:off x="914400" y="1033807"/>
            <a:ext cx="10717479" cy="4708981"/>
          </a:xfrm>
          <a:prstGeom prst="rect">
            <a:avLst/>
          </a:prstGeom>
        </p:spPr>
        <p:txBody>
          <a:bodyPr wrap="square">
            <a:spAutoFit/>
          </a:bodyPr>
          <a:lstStyle/>
          <a:p>
            <a:pPr algn="justLow" rtl="1">
              <a:lnSpc>
                <a:spcPct val="150000"/>
              </a:lnSpc>
              <a:spcAft>
                <a:spcPts val="0"/>
              </a:spcAft>
            </a:pPr>
            <a:endParaRPr lang="ar-EG" sz="800" b="1" dirty="0" smtClean="0">
              <a:latin typeface="Times New Roman" panose="02020603050405020304" pitchFamily="18" charset="0"/>
              <a:ea typeface="Times New Roman" panose="02020603050405020304" pitchFamily="18" charset="0"/>
            </a:endParaRPr>
          </a:p>
          <a:p>
            <a:pPr algn="justLow" rtl="1">
              <a:spcAft>
                <a:spcPts val="0"/>
              </a:spcAft>
            </a:pPr>
            <a:r>
              <a:rPr lang="ar-SA" sz="2400" b="1" dirty="0" smtClean="0">
                <a:latin typeface="Times New Roman" panose="02020603050405020304" pitchFamily="18" charset="0"/>
                <a:ea typeface="Times New Roman" panose="02020603050405020304" pitchFamily="18" charset="0"/>
              </a:rPr>
              <a:t>ويعتمد </a:t>
            </a:r>
            <a:r>
              <a:rPr lang="ar-SA" sz="2400" b="1" dirty="0">
                <a:latin typeface="Times New Roman" panose="02020603050405020304" pitchFamily="18" charset="0"/>
                <a:ea typeface="Times New Roman" panose="02020603050405020304" pitchFamily="18" charset="0"/>
              </a:rPr>
              <a:t>التحقيق على الخبر والرأي للتعرف على أسباب الأحداث وتداعياتها ونتائجها وتوقعاتها المستقبلية . وهو من البرامج الخاصة التى تعالج الموضوعات التى تتعلق بالأحداث التى وقعت بالفعل ، أو المتوقعة والتى قد تحدد لها موعد مستقبلاً ، كما يعالج الموضوعات والقضايا العامة كالقرارات السياسية أو الاقتصادية التى يكون لها تأثيرها المباشر على الجمهور العام وكذلك بعض الأخبار المهمة.</a:t>
            </a:r>
          </a:p>
          <a:p>
            <a:pPr algn="justLow" rtl="1">
              <a:spcAft>
                <a:spcPts val="0"/>
              </a:spcAft>
            </a:pPr>
            <a:r>
              <a:rPr lang="ar-SA" sz="2400" b="1" dirty="0" smtClean="0">
                <a:latin typeface="Times New Roman" panose="02020603050405020304" pitchFamily="18" charset="0"/>
                <a:ea typeface="Times New Roman" panose="02020603050405020304" pitchFamily="18" charset="0"/>
              </a:rPr>
              <a:t>ويعد </a:t>
            </a:r>
            <a:r>
              <a:rPr lang="ar-SA" sz="2400" b="1" dirty="0">
                <a:latin typeface="Times New Roman" panose="02020603050405020304" pitchFamily="18" charset="0"/>
                <a:ea typeface="Times New Roman" panose="02020603050405020304" pitchFamily="18" charset="0"/>
              </a:rPr>
              <a:t>ال</a:t>
            </a:r>
            <a:r>
              <a:rPr lang="ar-EG" sz="2400" b="1" dirty="0">
                <a:latin typeface="Times New Roman" panose="02020603050405020304" pitchFamily="18" charset="0"/>
                <a:ea typeface="Times New Roman" panose="02020603050405020304" pitchFamily="18" charset="0"/>
              </a:rPr>
              <a:t>ا</a:t>
            </a:r>
            <a:r>
              <a:rPr lang="ar-SA" sz="2400" b="1" dirty="0">
                <a:latin typeface="Times New Roman" panose="02020603050405020304" pitchFamily="18" charset="0"/>
                <a:ea typeface="Times New Roman" panose="02020603050405020304" pitchFamily="18" charset="0"/>
              </a:rPr>
              <a:t>ختيار الدقيق للموضوع وأسلوب عرضه والوصف الدقيق لعناصره المختلفة بابراز الجوانب الإنسانية فيه والتى تعكس الآمال والآلام من خلال أصوات وخلفيات الأحداث من أهم عناصر النجاح للبرنامج.</a:t>
            </a:r>
            <a:endParaRPr lang="en-US" sz="2400" b="1" dirty="0">
              <a:latin typeface="Times New Roman" panose="02020603050405020304" pitchFamily="18" charset="0"/>
              <a:ea typeface="Times New Roman" panose="02020603050405020304" pitchFamily="18" charset="0"/>
            </a:endParaRPr>
          </a:p>
          <a:p>
            <a:pPr algn="justLow" rtl="1">
              <a:spcAft>
                <a:spcPts val="0"/>
              </a:spcAft>
            </a:pPr>
            <a:r>
              <a:rPr lang="ar-SA" sz="2400" b="1" dirty="0">
                <a:latin typeface="Times New Roman" panose="02020603050405020304" pitchFamily="18" charset="0"/>
                <a:ea typeface="Times New Roman" panose="02020603050405020304" pitchFamily="18" charset="0"/>
              </a:rPr>
              <a:t>ويستخدم الريبورتاج الإخباري كل الوسائل الفنية المستخدمة فى الراديو والتليفزيون وتقنيات كل منهما كالأفلام والمسجلات والميكروفونات والكاميرات والمؤثرات الصوتية والمرئية .. الخ</a:t>
            </a:r>
            <a:r>
              <a:rPr lang="ar-SA" sz="2400" b="1" dirty="0" smtClean="0">
                <a:latin typeface="Times New Roman" panose="02020603050405020304" pitchFamily="18" charset="0"/>
                <a:ea typeface="Times New Roman" panose="02020603050405020304" pitchFamily="18" charset="0"/>
              </a:rPr>
              <a:t>.</a:t>
            </a:r>
            <a:endParaRPr lang="ar-SA" sz="2400" b="1" dirty="0"/>
          </a:p>
        </p:txBody>
      </p:sp>
    </p:spTree>
    <p:extLst>
      <p:ext uri="{BB962C8B-B14F-4D97-AF65-F5344CB8AC3E}">
        <p14:creationId xmlns:p14="http://schemas.microsoft.com/office/powerpoint/2010/main" val="2076666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216154" y="1310481"/>
            <a:ext cx="2380129" cy="707886"/>
          </a:xfrm>
          <a:prstGeom prst="rect">
            <a:avLst/>
          </a:prstGeom>
          <a:noFill/>
        </p:spPr>
        <p:txBody>
          <a:bodyPr wrap="square" rtlCol="0">
            <a:spAutoFit/>
          </a:bodyPr>
          <a:lstStyle/>
          <a:p>
            <a:pPr algn="ctr"/>
            <a:r>
              <a:rPr lang="ar-EG" sz="4000" b="1" dirty="0" smtClean="0">
                <a:latin typeface="Times New Roman" panose="02020603050405020304" pitchFamily="18" charset="0"/>
                <a:cs typeface="Times New Roman" panose="02020603050405020304" pitchFamily="18" charset="0"/>
              </a:rPr>
              <a:t>الحدث</a:t>
            </a:r>
            <a:endParaRPr lang="en-GB" sz="40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6398557" y="1993359"/>
            <a:ext cx="2380129" cy="707886"/>
          </a:xfrm>
          <a:prstGeom prst="rect">
            <a:avLst/>
          </a:prstGeom>
          <a:noFill/>
        </p:spPr>
        <p:txBody>
          <a:bodyPr wrap="square" rtlCol="0">
            <a:spAutoFit/>
          </a:bodyPr>
          <a:lstStyle/>
          <a:p>
            <a:pPr algn="ctr"/>
            <a:r>
              <a:rPr lang="ar-EG" sz="4000" b="1" dirty="0" smtClean="0">
                <a:latin typeface="Times New Roman" panose="02020603050405020304" pitchFamily="18" charset="0"/>
                <a:cs typeface="Times New Roman" panose="02020603050405020304" pitchFamily="18" charset="0"/>
              </a:rPr>
              <a:t>الرأي</a:t>
            </a:r>
            <a:endParaRPr lang="en-GB" sz="40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4766982" y="2961056"/>
            <a:ext cx="2380129" cy="707886"/>
          </a:xfrm>
          <a:prstGeom prst="rect">
            <a:avLst/>
          </a:prstGeom>
          <a:noFill/>
        </p:spPr>
        <p:txBody>
          <a:bodyPr wrap="square" rtlCol="0">
            <a:spAutoFit/>
          </a:bodyPr>
          <a:lstStyle/>
          <a:p>
            <a:pPr algn="r"/>
            <a:r>
              <a:rPr lang="ar-EG" sz="4000" b="1" dirty="0" smtClean="0">
                <a:latin typeface="Times New Roman" panose="02020603050405020304" pitchFamily="18" charset="0"/>
                <a:cs typeface="Times New Roman" panose="02020603050405020304" pitchFamily="18" charset="0"/>
              </a:rPr>
              <a:t>الاخراج</a:t>
            </a:r>
            <a:endParaRPr lang="en-GB" sz="40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5957047" y="199218"/>
            <a:ext cx="5006787" cy="630942"/>
          </a:xfrm>
          <a:prstGeom prst="rect">
            <a:avLst/>
          </a:prstGeom>
          <a:noFill/>
        </p:spPr>
        <p:txBody>
          <a:bodyPr wrap="square" rtlCol="0">
            <a:spAutoFit/>
          </a:bodyPr>
          <a:lstStyle/>
          <a:p>
            <a:pPr algn="r"/>
            <a:r>
              <a:rPr lang="ar-EG" sz="3500" b="1" dirty="0" smtClean="0">
                <a:solidFill>
                  <a:srgbClr val="FF0000"/>
                </a:solidFill>
                <a:latin typeface="Times New Roman" panose="02020603050405020304" pitchFamily="18" charset="0"/>
                <a:cs typeface="Times New Roman" panose="02020603050405020304" pitchFamily="18" charset="0"/>
              </a:rPr>
              <a:t>عناصر التحقيق الاخباري</a:t>
            </a:r>
            <a:endParaRPr lang="en-GB" sz="35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6666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Same Side Corner Rectangle 4"/>
          <p:cNvSpPr/>
          <p:nvPr/>
        </p:nvSpPr>
        <p:spPr>
          <a:xfrm>
            <a:off x="2017054" y="801102"/>
            <a:ext cx="9125435" cy="167315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228600" lvl="1" indent="-228600" algn="just" defTabSz="889000" rtl="1">
              <a:lnSpc>
                <a:spcPct val="150000"/>
              </a:lnSpc>
              <a:spcBef>
                <a:spcPct val="0"/>
              </a:spcBef>
              <a:spcAft>
                <a:spcPct val="15000"/>
              </a:spcAft>
              <a:buChar char="••"/>
            </a:pPr>
            <a:r>
              <a:rPr lang="ar-SA" sz="2200" b="1" kern="1200" dirty="0">
                <a:latin typeface="Times New Roman" panose="02020603050405020304" pitchFamily="18" charset="0"/>
                <a:cs typeface="Times New Roman" panose="02020603050405020304" pitchFamily="18" charset="0"/>
              </a:rPr>
              <a:t>وهو يعنى صوت الحدث </a:t>
            </a:r>
            <a:r>
              <a:rPr lang="en-US" sz="2200" b="1" kern="1200" dirty="0">
                <a:latin typeface="Times New Roman" panose="02020603050405020304" pitchFamily="18" charset="0"/>
                <a:cs typeface="Times New Roman" panose="02020603050405020304" pitchFamily="18" charset="0"/>
              </a:rPr>
              <a:t>–</a:t>
            </a:r>
            <a:r>
              <a:rPr lang="ar-SA" sz="2200" b="1" kern="1200" dirty="0">
                <a:latin typeface="Times New Roman" panose="02020603050405020304" pitchFamily="18" charset="0"/>
                <a:cs typeface="Times New Roman" panose="02020603050405020304" pitchFamily="18" charset="0"/>
              </a:rPr>
              <a:t> ذاته </a:t>
            </a:r>
            <a:r>
              <a:rPr lang="en-US" sz="2200" b="1" kern="1200" dirty="0">
                <a:latin typeface="Times New Roman" panose="02020603050405020304" pitchFamily="18" charset="0"/>
                <a:cs typeface="Times New Roman" panose="02020603050405020304" pitchFamily="18" charset="0"/>
              </a:rPr>
              <a:t>–</a:t>
            </a:r>
            <a:r>
              <a:rPr lang="ar-SA" sz="2200" b="1" kern="1200" dirty="0">
                <a:latin typeface="Times New Roman" panose="02020603050405020304" pitchFamily="18" charset="0"/>
                <a:cs typeface="Times New Roman" panose="02020603050405020304" pitchFamily="18" charset="0"/>
              </a:rPr>
              <a:t> أو الأحداث مثل صوت الآلات أو الماكينات عند افتتاح مصنع </a:t>
            </a:r>
            <a:r>
              <a:rPr lang="en-US" sz="2200" b="1" kern="1200" dirty="0">
                <a:latin typeface="Times New Roman" panose="02020603050405020304" pitchFamily="18" charset="0"/>
                <a:cs typeface="Times New Roman" panose="02020603050405020304" pitchFamily="18" charset="0"/>
              </a:rPr>
              <a:t>–</a:t>
            </a:r>
            <a:r>
              <a:rPr lang="ar-SA" sz="2200" b="1" kern="1200" dirty="0">
                <a:latin typeface="Times New Roman" panose="02020603050405020304" pitchFamily="18" charset="0"/>
                <a:cs typeface="Times New Roman" panose="02020603050405020304" pitchFamily="18" charset="0"/>
              </a:rPr>
              <a:t> مثلا </a:t>
            </a:r>
            <a:r>
              <a:rPr lang="en-US" sz="2200" b="1" kern="1200" dirty="0">
                <a:latin typeface="Times New Roman" panose="02020603050405020304" pitchFamily="18" charset="0"/>
                <a:cs typeface="Times New Roman" panose="02020603050405020304" pitchFamily="18" charset="0"/>
              </a:rPr>
              <a:t>–</a:t>
            </a:r>
            <a:r>
              <a:rPr lang="ar-SA" sz="2200" b="1" kern="1200" dirty="0">
                <a:latin typeface="Times New Roman" panose="02020603050405020304" pitchFamily="18" charset="0"/>
                <a:cs typeface="Times New Roman" panose="02020603050405020304" pitchFamily="18" charset="0"/>
              </a:rPr>
              <a:t> أو صوت حدة المناقشات فى مؤتمر أو ندوة ما، وانفعالات مقدم البرنامج ، بما يصاحب ذلك من نقاء فى الصوت، ومؤثرات صوتية تضفى عليه مزيداً من الحيوية والإقناع.</a:t>
            </a:r>
          </a:p>
        </p:txBody>
      </p:sp>
      <p:sp>
        <p:nvSpPr>
          <p:cNvPr id="7" name="Round Same Side Corner Rectangle 4"/>
          <p:cNvSpPr/>
          <p:nvPr/>
        </p:nvSpPr>
        <p:spPr>
          <a:xfrm>
            <a:off x="1640541" y="2694176"/>
            <a:ext cx="9289786" cy="187782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228600" lvl="1" indent="-228600" algn="just" defTabSz="889000" rtl="1">
              <a:lnSpc>
                <a:spcPct val="150000"/>
              </a:lnSpc>
              <a:spcBef>
                <a:spcPct val="0"/>
              </a:spcBef>
              <a:spcAft>
                <a:spcPct val="15000"/>
              </a:spcAft>
              <a:buChar char="••"/>
            </a:pPr>
            <a:r>
              <a:rPr lang="ar-SA" sz="2200" b="1" kern="1200" dirty="0">
                <a:latin typeface="Times New Roman" panose="02020603050405020304" pitchFamily="18" charset="0"/>
                <a:cs typeface="Times New Roman" panose="02020603050405020304" pitchFamily="18" charset="0"/>
              </a:rPr>
              <a:t>وهو يهدف إلى تسجيل صورة عن الموضوع من خلال الآراء المختلفة، والمشتركة فى الموضوع، أو ذات الصلة به من خلال اللقاءات مع أفراد الجمهور، أو المسئولين ، وقد يكونون هم بالفعل صانعى الحدث أو مشاركين أو متأثرين به ، وبذلك يتجسد الحدث للجمهور تجسيداً حياً وواقعياً.</a:t>
            </a:r>
          </a:p>
        </p:txBody>
      </p:sp>
      <p:sp>
        <p:nvSpPr>
          <p:cNvPr id="10" name="Round Same Side Corner Rectangle 4"/>
          <p:cNvSpPr/>
          <p:nvPr/>
        </p:nvSpPr>
        <p:spPr>
          <a:xfrm>
            <a:off x="1264024" y="4682589"/>
            <a:ext cx="9666303" cy="102547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6464" tIns="13970" rIns="13970" bIns="13970" numCol="1" spcCol="1270" anchor="ctr" anchorCtr="0">
            <a:noAutofit/>
          </a:bodyPr>
          <a:lstStyle/>
          <a:p>
            <a:pPr marL="228600" lvl="1" indent="-228600" algn="just" defTabSz="977900" rtl="1">
              <a:lnSpc>
                <a:spcPct val="150000"/>
              </a:lnSpc>
              <a:spcBef>
                <a:spcPct val="0"/>
              </a:spcBef>
              <a:spcAft>
                <a:spcPct val="15000"/>
              </a:spcAft>
              <a:buChar char="••"/>
            </a:pPr>
            <a:r>
              <a:rPr lang="ar-SA" sz="2200" kern="1200" dirty="0">
                <a:latin typeface="Times New Roman" panose="02020603050405020304" pitchFamily="18" charset="0"/>
                <a:cs typeface="Times New Roman" panose="02020603050405020304" pitchFamily="18" charset="0"/>
              </a:rPr>
              <a:t>و</a:t>
            </a:r>
            <a:r>
              <a:rPr lang="ar-SA" sz="2200" b="1" kern="1200" dirty="0">
                <a:latin typeface="Times New Roman" panose="02020603050405020304" pitchFamily="18" charset="0"/>
                <a:cs typeface="Times New Roman" panose="02020603050405020304" pitchFamily="18" charset="0"/>
              </a:rPr>
              <a:t>هو يعنى تقديم الموضوع بحقائقه ومعلوماته إلى الجمهور ، بأسلوب جذاب يشد انتباههم.</a:t>
            </a:r>
          </a:p>
        </p:txBody>
      </p:sp>
    </p:spTree>
    <p:extLst>
      <p:ext uri="{BB962C8B-B14F-4D97-AF65-F5344CB8AC3E}">
        <p14:creationId xmlns:p14="http://schemas.microsoft.com/office/powerpoint/2010/main" val="2076666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1640</TotalTime>
  <Words>844</Words>
  <Application>Microsoft Office PowerPoint</Application>
  <PresentationFormat>Custom</PresentationFormat>
  <Paragraphs>56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البرامج الإخبارية</dc:title>
  <dc:creator>Khaled M. Ayad</dc:creator>
  <cp:lastModifiedBy>ahmed ayad</cp:lastModifiedBy>
  <cp:revision>141</cp:revision>
  <dcterms:created xsi:type="dcterms:W3CDTF">2020-03-16T06:37:39Z</dcterms:created>
  <dcterms:modified xsi:type="dcterms:W3CDTF">2020-03-20T16:07:46Z</dcterms:modified>
</cp:coreProperties>
</file>